
<file path=[Content_Types].xml><?xml version="1.0" encoding="utf-8"?>
<Types xmlns="http://schemas.openxmlformats.org/package/2006/content-types">
  <Default ContentType="application/xml" Extension="xml"/>
  <Default ContentType="image/jpeg" Extension="jp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viewProps+xml" PartName="/ppt/viewProps1.xml"/>
  <Override ContentType="application/vnd.openxmlformats-officedocument.theme+xml" PartName="/ppt/theme/them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16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7.xml"/>
  <Override ContentType="application/vnd.openxmlformats-officedocument.presentationml.slide+xml" PartName="/ppt/slides/slide23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15.xml"/>
  <Override ContentType="application/vnd.openxmlformats-officedocument.presentationml.slide+xml" PartName="/ppt/slides/slide5.xml"/>
  <Override ContentType="application/vnd.openxmlformats-officedocument.presentationml.slide+xml" PartName="/ppt/slides/slide18.xml"/>
  <Override ContentType="application/vnd.openxmlformats-officedocument.presentationml.slide+xml" PartName="/ppt/slides/slide17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20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2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6858000" cx="9144000"/>
  <p:notesSz cx="6858000" cy="9144000"/>
  <p:defaultTextStyle>
    <a:defPPr lvl="0">
      <a:defRPr lang="ru-RU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2" Type="http://schemas.openxmlformats.org/officeDocument/2006/relationships/slide" Target="slides/slide8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5" Type="http://schemas.openxmlformats.org/officeDocument/2006/relationships/slide" Target="slides/slide11.xml"/><Relationship Id="rId11" Type="http://schemas.openxmlformats.org/officeDocument/2006/relationships/slide" Target="slides/slide7.xml"/><Relationship Id="rId25" Type="http://schemas.openxmlformats.org/officeDocument/2006/relationships/slide" Target="slides/slide21.xml"/><Relationship Id="rId14" Type="http://schemas.openxmlformats.org/officeDocument/2006/relationships/slide" Target="slides/slide10.xml"/><Relationship Id="rId7" Type="http://schemas.openxmlformats.org/officeDocument/2006/relationships/slide" Target="slides/slide3.xml"/><Relationship Id="rId27" Type="http://schemas.openxmlformats.org/officeDocument/2006/relationships/slide" Target="slides/slide23.xml"/><Relationship Id="rId13" Type="http://schemas.openxmlformats.org/officeDocument/2006/relationships/slide" Target="slides/slide9.xml"/><Relationship Id="rId8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openxmlformats.org/officeDocument/2006/relationships/slide" Target="slides/slide18.xml"/><Relationship Id="rId1" Type="http://schemas.openxmlformats.org/officeDocument/2006/relationships/theme" Target="theme/theme1.xml"/><Relationship Id="rId18" Type="http://schemas.openxmlformats.org/officeDocument/2006/relationships/slide" Target="slides/slide14.xml"/><Relationship Id="rId5" Type="http://schemas.openxmlformats.org/officeDocument/2006/relationships/slide" Target="slides/slide1.xml"/><Relationship Id="rId26" Type="http://schemas.openxmlformats.org/officeDocument/2006/relationships/slide" Target="slides/slide22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1" Type="http://schemas.openxmlformats.org/officeDocument/2006/relationships/slide" Target="slides/slide17.xml"/><Relationship Id="rId2" Type="http://schemas.openxmlformats.org/officeDocument/2006/relationships/viewProps" Target="viewProps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17" Type="http://schemas.openxmlformats.org/officeDocument/2006/relationships/slide" Target="slides/slide13.xml"/><Relationship Id="rId3" Type="http://schemas.openxmlformats.org/officeDocument/2006/relationships/presProps" Target="presProps1.xml"/><Relationship Id="rId6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BF26328-6A93-4442-B3A4-717D091FDB99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042320F-BA8B-49E1-9F92-C94B569A8C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uzika_tv@ukr.n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Blox.ua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channel/UCcCKXXVwKKKrQSrYAVzr3Ow" TargetMode="External"/><Relationship Id="rId3" Type="http://schemas.openxmlformats.org/officeDocument/2006/relationships/hyperlink" Target="https://www.youtube.com/watch?v=UmwHpYti3xE" TargetMode="External"/><Relationship Id="rId7" Type="http://schemas.openxmlformats.org/officeDocument/2006/relationships/hyperlink" Target="https://www.youtube.com/channel/UCWeI5E1-wYI7neyy_dcW2uw" TargetMode="External"/><Relationship Id="rId2" Type="http://schemas.openxmlformats.org/officeDocument/2006/relationships/hyperlink" Target="https://www.youtube.com/channel/UC1PfopDtpPRcLjWMrlT5SO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channel/UCptETDK7uF8I38hRnKYezpQ" TargetMode="External"/><Relationship Id="rId5" Type="http://schemas.openxmlformats.org/officeDocument/2006/relationships/hyperlink" Target="https://www.youtube.com/channel/UC3UFW41Wk0e7Mko97FkKaug" TargetMode="External"/><Relationship Id="rId4" Type="http://schemas.openxmlformats.org/officeDocument/2006/relationships/hyperlink" Target="https://www.youtube.com/channel/UCKPGO4lZdjBRabsNu0BjZvQ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196752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 У СИСТЕМІ СУЧАСНИХ МЕДІА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2636912"/>
            <a:ext cx="6172200" cy="388843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ТЕХНОЛОГІЯ СТВОРЕННЯ</a:t>
            </a: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ПОШИРЕННЯ</a:t>
            </a:r>
          </a:p>
          <a:p>
            <a:pPr algn="ctr"/>
            <a:endParaRPr lang="uk-UA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uk-UA" sz="1900" dirty="0" smtClean="0">
                <a:solidFill>
                  <a:schemeClr val="accent1">
                    <a:lumMod val="75000"/>
                  </a:schemeClr>
                </a:solidFill>
              </a:rPr>
              <a:t>Юлія Коваленко</a:t>
            </a:r>
          </a:p>
          <a:p>
            <a:pPr algn="r"/>
            <a:r>
              <a:rPr lang="en-US" sz="19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muzika_tv@ukr.net</a:t>
            </a:r>
            <a:endParaRPr lang="en-US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US" sz="1900" dirty="0" smtClean="0">
                <a:solidFill>
                  <a:schemeClr val="accent1">
                    <a:lumMod val="75000"/>
                  </a:schemeClr>
                </a:solidFill>
              </a:rPr>
              <a:t>Facebook: </a:t>
            </a:r>
            <a:r>
              <a:rPr lang="en-US" sz="1900" dirty="0" err="1" smtClean="0">
                <a:solidFill>
                  <a:schemeClr val="accent1">
                    <a:lumMod val="75000"/>
                  </a:schemeClr>
                </a:solidFill>
              </a:rPr>
              <a:t>Yuliia</a:t>
            </a:r>
            <a:r>
              <a:rPr lang="en-US" sz="1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900" dirty="0" err="1" smtClean="0">
                <a:solidFill>
                  <a:schemeClr val="accent1">
                    <a:lumMod val="75000"/>
                  </a:schemeClr>
                </a:solidFill>
              </a:rPr>
              <a:t>Kovalenko</a:t>
            </a:r>
            <a:endParaRPr lang="en-US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US" sz="1900" dirty="0" err="1" smtClean="0">
                <a:solidFill>
                  <a:schemeClr val="accent1">
                    <a:lumMod val="75000"/>
                  </a:schemeClr>
                </a:solidFill>
              </a:rPr>
              <a:t>Instagram</a:t>
            </a:r>
            <a:r>
              <a:rPr lang="en-US" sz="19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1900" dirty="0" err="1" smtClean="0">
                <a:solidFill>
                  <a:schemeClr val="accent1">
                    <a:lumMod val="75000"/>
                  </a:schemeClr>
                </a:solidFill>
              </a:rPr>
              <a:t>muzika_tv</a:t>
            </a:r>
            <a:endParaRPr lang="uk-UA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661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FACEBOOK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: ФОРМИ БУТТЯ</a:t>
            </a:r>
          </a:p>
          <a:p>
            <a:pPr algn="ct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профіль;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сторінка;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місце;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подія;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група.</a:t>
            </a:r>
          </a:p>
        </p:txBody>
      </p:sp>
    </p:spTree>
    <p:extLst>
      <p:ext uri="{BB962C8B-B14F-4D97-AF65-F5344CB8AC3E}">
        <p14:creationId xmlns:p14="http://schemas.microsoft.com/office/powerpoint/2010/main" val="288694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FACEBOOK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: ПОШИРЕННЯ</a:t>
            </a:r>
          </a:p>
          <a:p>
            <a:pPr algn="ct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поруч з посиланнями та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лінками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– суть контенту (класичний лід);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бекграунд у коментарях;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ефектне зображення;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строк закінчення дії посту (актуальність);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інфографіка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відео;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«заклик до дії» (запитання);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дискусія;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перепощування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97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YouTube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спільнота;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пошукова система;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інфраструктура (пристрої відтворення);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інструмент обміну;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посилання на часовий код;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вбудовані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відеокліпи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оприлюднення на ходу.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28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YouTube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:поширення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заголовок, теги;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без вступу суть справи;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call to action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in video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(поєднання одного відео з іншим, текстові коментарі у відео);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заставка (великі обличчя, графіка, шрифти);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«схожі відео»;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початок відео;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special interest 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(одна тема, один формат);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коментарі;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вірусне відео;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YouTube Channel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069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Instagram</a:t>
            </a:r>
            <a:endParaRPr lang="uk-UA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фото, відео;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тематичні огляди через 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хештеги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фото-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відеорепортаж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самопрезентація</a:t>
            </a:r>
            <a:r>
              <a:rPr lang="uk-UA" b="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0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ВІРУСНЕ ПОШИРЕННЯ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РОЗШИРЕННЯ МЕРЕЖІ ФОЛОВЕРІВ;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ПОЧАТКОВЕ ЛІНІЙНЕ РОЗПОВСЮДЖЕННЯ;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МЕМИ;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ІНТЕРНЕТ-ХАЙПИ.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089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ВІРУСНЕ ПОШИРЕННЯ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СПІЛЬНОТА;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«СОЮЗНИКИ»;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РЕЛЕВАНТНІСТЬ КОНТЕНТУ;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ПЕРВИННЕ ПОШИРЕННЯ.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82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ФОРМАТИ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навчальний посібник (відео, галерея зображень, презентація, графік);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список (текстовий, графічний);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інфографіка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обговорення;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анбоксинг-відео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haul-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відео (нещодавні покупки);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rant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-коментар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(полеміка);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пародія;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селфі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“making </a:t>
            </a: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ofs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коментар користувачів.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26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ВІДЕО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стабілізація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світло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камера на рівні очей;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селфі-інтерв’ю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на тлі події; (бекграунд);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3 секунди на початку і в кінці – статика;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дивитися у камеру;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автофокус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повітря над головою;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5 кадрів.</a:t>
            </a: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92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МОБІЛЬНІ ДОДАТКИ</a:t>
            </a:r>
          </a:p>
          <a:p>
            <a:pPr algn="ctr"/>
            <a:endParaRPr lang="uk-UA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accent1">
                    <a:lumMod val="75000"/>
                  </a:schemeClr>
                </a:solidFill>
              </a:rPr>
              <a:t>CINEMA FV 5;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accent1">
                    <a:lumMod val="75000"/>
                  </a:schemeClr>
                </a:solidFill>
              </a:rPr>
              <a:t>INSHOT;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accent1">
                    <a:lumMod val="75000"/>
                  </a:schemeClr>
                </a:solidFill>
              </a:rPr>
              <a:t>KINEMASTER</a:t>
            </a:r>
            <a:endParaRPr lang="uk-UA" sz="28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4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uk-UA" sz="2400" dirty="0">
                <a:solidFill>
                  <a:schemeClr val="accent1">
                    <a:lumMod val="75000"/>
                  </a:schemeClr>
                </a:solidFill>
              </a:rPr>
              <a:t>БЛОГ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uk-UA" sz="2000" b="0" dirty="0">
                <a:solidFill>
                  <a:schemeClr val="accent1">
                    <a:lumMod val="75000"/>
                  </a:schemeClr>
                </a:solidFill>
              </a:rPr>
              <a:t>(англ. </a:t>
            </a: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blog, </a:t>
            </a:r>
            <a:r>
              <a:rPr lang="uk-UA" sz="2000" b="0" dirty="0">
                <a:solidFill>
                  <a:schemeClr val="accent1">
                    <a:lumMod val="75000"/>
                  </a:schemeClr>
                </a:solidFill>
              </a:rPr>
              <a:t>від </a:t>
            </a: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web log — «</a:t>
            </a:r>
            <a:r>
              <a:rPr lang="uk-UA" sz="2000" b="0" dirty="0">
                <a:solidFill>
                  <a:schemeClr val="accent1">
                    <a:lumMod val="75000"/>
                  </a:schemeClr>
                </a:solidFill>
              </a:rPr>
              <a:t>мережевий журнал чи щоденник подій») — це веб-сайт, головний зміст якого — записи, зображення чи </a:t>
            </a:r>
            <a:r>
              <a:rPr lang="uk-UA" sz="2000" b="0" dirty="0" err="1">
                <a:solidFill>
                  <a:schemeClr val="accent1">
                    <a:lumMod val="75000"/>
                  </a:schemeClr>
                </a:solidFill>
              </a:rPr>
              <a:t>мультимедіа</a:t>
            </a:r>
            <a:r>
              <a:rPr lang="uk-UA" sz="2000" b="0" dirty="0">
                <a:solidFill>
                  <a:schemeClr val="accent1">
                    <a:lumMod val="75000"/>
                  </a:schemeClr>
                </a:solidFill>
              </a:rPr>
              <a:t>, що регулярно додаються. </a:t>
            </a:r>
            <a:endParaRPr lang="uk-UA" sz="20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БЛОГ</a:t>
            </a:r>
          </a:p>
          <a:p>
            <a:pPr algn="ctr"/>
            <a:endParaRPr lang="uk-UA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Доступна програма                         Публіцистичний    </a:t>
            </a:r>
          </a:p>
          <a:p>
            <a:pPr>
              <a:spcBef>
                <a:spcPts val="0"/>
              </a:spcBef>
            </a:pP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д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ля публікації контенту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      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продук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blogger.com wordpress.com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журналістського </a:t>
            </a:r>
            <a:r>
              <a:rPr lang="en-US" b="0" dirty="0" smtClean="0"/>
              <a:t>Bigmir.net </a:t>
            </a:r>
            <a:r>
              <a:rPr lang="en-US" b="0" dirty="0" smtClean="0">
                <a:hlinkClick r:id="rId2" tooltip="Blox.ua"/>
              </a:rPr>
              <a:t>Blox.ua</a:t>
            </a:r>
            <a:r>
              <a:rPr lang="en-US" b="0" dirty="0" smtClean="0"/>
              <a:t> Meta.ua </a:t>
            </a:r>
            <a:r>
              <a:rPr lang="uk-UA" b="0" dirty="0" smtClean="0"/>
              <a:t>                      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формату</a:t>
            </a:r>
          </a:p>
          <a:p>
            <a:pPr>
              <a:spcBef>
                <a:spcPts val="0"/>
              </a:spcBef>
            </a:pPr>
            <a:r>
              <a:rPr lang="en-US" b="0" dirty="0"/>
              <a:t>Hiblogger.net </a:t>
            </a:r>
            <a:r>
              <a:rPr lang="uk-UA" b="0" dirty="0" smtClean="0"/>
              <a:t> </a:t>
            </a:r>
            <a:r>
              <a:rPr lang="ru-RU" b="0" dirty="0" err="1" smtClean="0"/>
              <a:t>ВКурсі.ком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131840" y="3933056"/>
            <a:ext cx="2160240" cy="413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92080" y="3933056"/>
            <a:ext cx="2061863" cy="413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8522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ТЕХНІКА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ACTION CAMERA;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b="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US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MICRIPHONE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848" y="2780929"/>
            <a:ext cx="1841839" cy="16561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959" y="4077072"/>
            <a:ext cx="1855981" cy="185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376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ЛОГЕРИ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migrantka.de (lifestyle);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ya_udachaa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(lifestyle);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interann_a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y.sarostina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(made in UA);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borodina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(G-bar);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big_book.blog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alisa_cooper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(food);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xenia_bugrimova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(director);</a:t>
            </a: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babkina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(writer);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0" dirty="0" err="1" smtClean="0">
                <a:solidFill>
                  <a:schemeClr val="accent1">
                    <a:lumMod val="75000"/>
                  </a:schemeClr>
                </a:solidFill>
              </a:rPr>
              <a:t>sarafynjulia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 (eco-lifestyle).</a:t>
            </a: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7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ЛОГЕРИ</a:t>
            </a:r>
          </a:p>
          <a:p>
            <a:pPr algn="ctr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www.youtube.com/channel/UC1PfopDtpPRcLjWMrlT5SOA</a:t>
            </a:r>
            <a:r>
              <a:rPr lang="en-US" dirty="0" smtClean="0"/>
              <a:t> </a:t>
            </a:r>
            <a:r>
              <a:rPr lang="ru-RU" dirty="0" smtClean="0"/>
              <a:t>Петр Риттер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www.youtube.com/watch?v=UmwHpYti3xE</a:t>
            </a:r>
            <a:r>
              <a:rPr lang="ru-RU" dirty="0" smtClean="0"/>
              <a:t> </a:t>
            </a:r>
            <a:r>
              <a:rPr lang="en-US" dirty="0" smtClean="0"/>
              <a:t> DJ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www.youtube.com/channel/UCKPGO4lZdjBRabsNu0BjZvQ</a:t>
            </a:r>
            <a:r>
              <a:rPr lang="en-US" dirty="0" smtClean="0"/>
              <a:t> </a:t>
            </a:r>
            <a:r>
              <a:rPr lang="ru-RU" dirty="0" smtClean="0"/>
              <a:t>Илья Соколов;</a:t>
            </a:r>
            <a:endParaRPr lang="en-US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www.youtube.com/channel/UC3UFW41Wk0e7Mko97FkKaug</a:t>
            </a:r>
            <a:r>
              <a:rPr lang="ru-RU" dirty="0" smtClean="0"/>
              <a:t> </a:t>
            </a:r>
            <a:r>
              <a:rPr lang="en-US" b="0" dirty="0" err="1"/>
              <a:t>musicologista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www.youtube.com/channel/UCptETDK7uF8I38hRnKYezpQ</a:t>
            </a:r>
            <a:r>
              <a:rPr lang="en-US" dirty="0" smtClean="0"/>
              <a:t> </a:t>
            </a:r>
            <a:r>
              <a:rPr lang="en-US" b="0" dirty="0" err="1"/>
              <a:t>Muzium</a:t>
            </a:r>
            <a:r>
              <a:rPr lang="en-US" b="0" dirty="0"/>
              <a:t> blog</a:t>
            </a:r>
            <a:r>
              <a:rPr lang="en-US" dirty="0" smtClean="0"/>
              <a:t> 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7"/>
              </a:rPr>
              <a:t>https://</a:t>
            </a:r>
            <a:r>
              <a:rPr lang="en-US" dirty="0" smtClean="0">
                <a:hlinkClick r:id="rId7"/>
              </a:rPr>
              <a:t>www.youtube.com/channel/UCWeI5E1-wYI7neyy_dcW2uw</a:t>
            </a:r>
            <a:r>
              <a:rPr lang="en-US" dirty="0" smtClean="0"/>
              <a:t> </a:t>
            </a:r>
            <a:r>
              <a:rPr lang="ru-RU" dirty="0" smtClean="0"/>
              <a:t>Иван Соколов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>
                <a:hlinkClick r:id="rId8"/>
              </a:rPr>
              <a:t>https://</a:t>
            </a:r>
            <a:r>
              <a:rPr lang="en-US" dirty="0" smtClean="0">
                <a:hlinkClick r:id="rId8"/>
              </a:rPr>
              <a:t>www.youtube.com/channel/UCcCKXXVwKKKrQSrYAVzr3Ow</a:t>
            </a:r>
            <a:r>
              <a:rPr lang="ru-RU" dirty="0" smtClean="0"/>
              <a:t> </a:t>
            </a:r>
            <a:r>
              <a:rPr lang="en-US" b="0" dirty="0" err="1"/>
              <a:t>MariAm</a:t>
            </a:r>
            <a:r>
              <a:rPr lang="en-US" b="0" dirty="0"/>
              <a:t> </a:t>
            </a:r>
            <a:r>
              <a:rPr lang="en-US" b="0" dirty="0" smtClean="0"/>
              <a:t>Blog</a:t>
            </a:r>
            <a:endParaRPr lang="en-US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768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2060848"/>
            <a:ext cx="6172200" cy="122413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ДЯКУЮ ЗА УВАГУ!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ПУБЛІЦИСТИЧНИЙ БЛОГ</a:t>
            </a:r>
          </a:p>
          <a:p>
            <a:pPr algn="ctr"/>
            <a:endParaRPr lang="uk-UA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uk-UA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ctr">
              <a:buFont typeface="Arial" pitchFamily="34" charset="0"/>
              <a:buChar char="•"/>
            </a:pPr>
            <a:r>
              <a:rPr lang="uk-UA" sz="2400" b="0" dirty="0" smtClean="0">
                <a:solidFill>
                  <a:schemeClr val="accent1">
                    <a:lumMod val="75000"/>
                  </a:schemeClr>
                </a:solidFill>
              </a:rPr>
              <a:t>регулярність публікацій;</a:t>
            </a:r>
          </a:p>
          <a:p>
            <a:pPr marL="342900" indent="-342900" algn="ctr">
              <a:buFont typeface="Arial" pitchFamily="34" charset="0"/>
              <a:buChar char="•"/>
            </a:pPr>
            <a:endParaRPr lang="uk-UA" sz="24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ctr">
              <a:buFont typeface="Arial" pitchFamily="34" charset="0"/>
              <a:buChar char="•"/>
            </a:pPr>
            <a:r>
              <a:rPr lang="uk-UA" sz="2400" b="0" dirty="0" smtClean="0">
                <a:solidFill>
                  <a:schemeClr val="accent1">
                    <a:lumMod val="75000"/>
                  </a:schemeClr>
                </a:solidFill>
              </a:rPr>
              <a:t>сортування за принципом новизни</a:t>
            </a:r>
            <a:r>
              <a:rPr lang="en-US" sz="2400" b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sz="2000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82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суб’єктивність;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ф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ункція коментаря;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технічна можливість добирати потрібне, підписатися на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RSS-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стрічку (поновлення);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функція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шерингу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у соціальних мережах з кнопкою «поділитися»;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функція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трекбеку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, яка показує, хто ще з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блогерів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посилається на цей запис;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зв’язок з іншими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блогерами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зі схожими темами, що можна побачити у списку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блогерів-друзів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на стартовій сторінці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блогу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733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ФОРМАТИ ТА ЖАНРИ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щоденники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(подорожі, приготування страв, прочитані книжки тощо);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колонка;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рецензії / огляди;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погляд за лаштунки;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звітування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про власні хобі та різні галузі знань;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особистий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літературний або інший творчий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щоденник;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watchblog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(регулярне спостереження за суспільними явищами);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відеоблог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vlog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, де </a:t>
            </a:r>
            <a:r>
              <a:rPr lang="ru-RU" b="0" dirty="0" err="1" smtClean="0">
                <a:solidFill>
                  <a:schemeClr val="accent1">
                    <a:lumMod val="75000"/>
                  </a:schemeClr>
                </a:solidFill>
              </a:rPr>
              <a:t>матеріали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 блогу </a:t>
            </a:r>
            <a:r>
              <a:rPr lang="ru-RU" b="0" dirty="0" err="1" smtClean="0">
                <a:solidFill>
                  <a:schemeClr val="accent1">
                    <a:lumMod val="75000"/>
                  </a:schemeClr>
                </a:solidFill>
              </a:rPr>
              <a:t>реалізуються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b="0" dirty="0" err="1" smtClean="0">
                <a:solidFill>
                  <a:schemeClr val="accent1">
                    <a:lumMod val="75000"/>
                  </a:schemeClr>
                </a:solidFill>
              </a:rPr>
              <a:t>формі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0" dirty="0" err="1" smtClean="0">
                <a:solidFill>
                  <a:schemeClr val="accent1">
                    <a:lumMod val="75000"/>
                  </a:schemeClr>
                </a:solidFill>
              </a:rPr>
              <a:t>відео</a:t>
            </a:r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LIVEBLOGS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останнє повідомлення нагорі;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може бути кілька авторів, які перебувають у різних місцях;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може збагачуватися коментарями читачів та стороннім контентом із соціальних мереж;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може бути схожим на репортаж, містити мультимедійний контент (фото, аудіо, відео,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інфографіка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показує лише одну подію (1-3 дні);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записимають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не заголовок, а мітку часу.</a:t>
            </a:r>
          </a:p>
        </p:txBody>
      </p:sp>
    </p:spTree>
    <p:extLst>
      <p:ext uri="{BB962C8B-B14F-4D97-AF65-F5344CB8AC3E}">
        <p14:creationId xmlns:p14="http://schemas.microsoft.com/office/powerpoint/2010/main" val="180080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СУБФОРМАТИ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LIVEBLOGS</a:t>
            </a: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живий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блог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до новин;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живий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блог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з кількома репортерами;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живий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фотоблог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зрежисований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живий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блог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з чужого матеріалу;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живий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блог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«формат у форматі».</a:t>
            </a:r>
          </a:p>
        </p:txBody>
      </p:sp>
    </p:spTree>
    <p:extLst>
      <p:ext uri="{BB962C8B-B14F-4D97-AF65-F5344CB8AC3E}">
        <p14:creationId xmlns:p14="http://schemas.microsoft.com/office/powerpoint/2010/main" val="326742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СОЦІАЛЬНІ МЕРЕЖІ</a:t>
            </a:r>
          </a:p>
          <a:p>
            <a:pPr algn="ct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потрібна реєстрація та членство;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профіль (особиста присутність);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можливість публікування свого контенту;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контент за соціальними критеріями (від людей, яких знаєте або яким симпатизуєте);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взаємодія з контентом (поширення, підтримка, коментар, підписка).</a:t>
            </a:r>
          </a:p>
        </p:txBody>
      </p:sp>
    </p:spTree>
    <p:extLst>
      <p:ext uri="{BB962C8B-B14F-4D97-AF65-F5344CB8AC3E}">
        <p14:creationId xmlns:p14="http://schemas.microsoft.com/office/powerpoint/2010/main" val="651162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04664"/>
            <a:ext cx="6172200" cy="10081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ВІДЕОБЛОГІНГ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772816"/>
            <a:ext cx="6172200" cy="446449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85750" indent="-285750" algn="ctr">
              <a:buFont typeface="Arial" pitchFamily="34" charset="0"/>
              <a:buChar char="•"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FACEBOOK</a:t>
            </a: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текстові повідомлення;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завантажений контент (фото, відео);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вбудований контент;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посилання на </a:t>
            </a:r>
            <a:r>
              <a:rPr lang="uk-UA" b="0" dirty="0" err="1" smtClean="0">
                <a:solidFill>
                  <a:schemeClr val="accent1">
                    <a:lumMod val="75000"/>
                  </a:schemeClr>
                </a:solidFill>
              </a:rPr>
              <a:t>вебсайти</a:t>
            </a:r>
            <a:r>
              <a:rPr lang="uk-UA" b="0" dirty="0" smtClean="0">
                <a:solidFill>
                  <a:schemeClr val="accent1">
                    <a:lumMod val="75000"/>
                  </a:schemeClr>
                </a:solidFill>
              </a:rPr>
              <a:t> / статті.</a:t>
            </a:r>
          </a:p>
        </p:txBody>
      </p:sp>
    </p:spTree>
    <p:extLst>
      <p:ext uri="{BB962C8B-B14F-4D97-AF65-F5344CB8AC3E}">
        <p14:creationId xmlns:p14="http://schemas.microsoft.com/office/powerpoint/2010/main" val="1406928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