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  <p:sldId id="264" r:id="rId3"/>
    <p:sldId id="270" r:id="rId4"/>
    <p:sldId id="260" r:id="rId5"/>
    <p:sldId id="261" r:id="rId6"/>
    <p:sldId id="262" r:id="rId7"/>
    <p:sldId id="263" r:id="rId8"/>
    <p:sldId id="272" r:id="rId9"/>
    <p:sldId id="256" r:id="rId10"/>
    <p:sldId id="258" r:id="rId11"/>
    <p:sldId id="271" r:id="rId12"/>
    <p:sldId id="269" r:id="rId13"/>
    <p:sldId id="268" r:id="rId14"/>
    <p:sldId id="257" r:id="rId15"/>
    <p:sldId id="273" r:id="rId16"/>
    <p:sldId id="274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0033CC"/>
    <a:srgbClr val="0000FF"/>
    <a:srgbClr val="FFFF66"/>
    <a:srgbClr val="1EE652"/>
    <a:srgbClr val="66FF66"/>
    <a:srgbClr val="33CC33"/>
    <a:srgbClr val="00CC66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"Які з вибіркових дисциплін ви би порекомендували друзям?"</c:v>
                </c:pt>
              </c:strCache>
            </c:strRef>
          </c:tx>
          <c:spPr>
            <a:solidFill>
              <a:srgbClr val="1EE652"/>
            </a:solidFill>
          </c:spPr>
          <c:invertIfNegative val="0"/>
          <c:dLbls>
            <c:txPr>
              <a:bodyPr/>
              <a:lstStyle/>
              <a:p>
                <a:pPr>
                  <a:defRPr sz="1300">
                    <a:latin typeface="Arial Black" panose="020B0A040201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Лист1!$A$2:$A$6</c:f>
              <c:strCache>
                <c:ptCount val="5"/>
                <c:pt idx="0">
                  <c:v>Підприємництво в сфері культури та креативних індустрій</c:v>
                </c:pt>
                <c:pt idx="1">
                  <c:v>Інтермедіальні студії</c:v>
                </c:pt>
                <c:pt idx="2">
                  <c:v>Історія музичного театру: опера - оперета - мюзикл</c:v>
                </c:pt>
                <c:pt idx="3">
                  <c:v>Іноземна мова за професійним спрямуванням</c:v>
                </c:pt>
                <c:pt idx="4">
                  <c:v>Міфооперологія</c:v>
                </c:pt>
              </c:strCache>
            </c:strRef>
          </c:cat>
          <c:val>
            <c:numRef>
              <c:f>Лист1!$B$2:$B$6</c:f>
              <c:numCache>
                <c:formatCode>0%</c:formatCode>
                <c:ptCount val="5"/>
                <c:pt idx="0">
                  <c:v>0.43</c:v>
                </c:pt>
                <c:pt idx="1">
                  <c:v>0.75</c:v>
                </c:pt>
                <c:pt idx="2">
                  <c:v>0.79</c:v>
                </c:pt>
                <c:pt idx="3">
                  <c:v>0.8</c:v>
                </c:pt>
                <c:pt idx="4">
                  <c:v>0.86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"Викладання яких вибіркових дисциплін вас розчарувало?"</c:v>
                </c:pt>
              </c:strCache>
            </c:strRef>
          </c:tx>
          <c:spPr>
            <a:solidFill>
              <a:srgbClr val="FF3300"/>
            </a:solidFill>
          </c:spPr>
          <c:invertIfNegative val="0"/>
          <c:dLbls>
            <c:txPr>
              <a:bodyPr/>
              <a:lstStyle/>
              <a:p>
                <a:pPr>
                  <a:defRPr sz="1300">
                    <a:latin typeface="Arial Black" panose="020B0A040201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Лист1!$A$2:$A$6</c:f>
              <c:strCache>
                <c:ptCount val="5"/>
                <c:pt idx="0">
                  <c:v>Підприємництво в сфері культури та креативних індустрій</c:v>
                </c:pt>
                <c:pt idx="1">
                  <c:v>Інтермедіальні студії</c:v>
                </c:pt>
                <c:pt idx="2">
                  <c:v>Історія музичного театру: опера - оперета - мюзикл</c:v>
                </c:pt>
                <c:pt idx="3">
                  <c:v>Іноземна мова за професійним спрямуванням</c:v>
                </c:pt>
                <c:pt idx="4">
                  <c:v>Міфооперологія</c:v>
                </c:pt>
              </c:strCache>
            </c:strRef>
          </c:cat>
          <c:val>
            <c:numRef>
              <c:f>Лист1!$C$2:$C$6</c:f>
              <c:numCache>
                <c:formatCode>0%</c:formatCode>
                <c:ptCount val="5"/>
                <c:pt idx="0">
                  <c:v>0.56999999999999995</c:v>
                </c:pt>
                <c:pt idx="1">
                  <c:v>0.25</c:v>
                </c:pt>
                <c:pt idx="2">
                  <c:v>0.21</c:v>
                </c:pt>
                <c:pt idx="3">
                  <c:v>0.2</c:v>
                </c:pt>
                <c:pt idx="4">
                  <c:v>0.14000000000000001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0239360"/>
        <c:axId val="208511552"/>
        <c:axId val="0"/>
      </c:bar3DChart>
      <c:catAx>
        <c:axId val="140239360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600" b="1"/>
            </a:pPr>
            <a:endParaRPr lang="ru-RU"/>
          </a:p>
        </c:txPr>
        <c:crossAx val="208511552"/>
        <c:crosses val="autoZero"/>
        <c:auto val="1"/>
        <c:lblAlgn val="ctr"/>
        <c:lblOffset val="100"/>
        <c:noMultiLvlLbl val="0"/>
      </c:catAx>
      <c:valAx>
        <c:axId val="208511552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140239360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3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4427312426236818"/>
          <c:y val="1.5407710535933468E-2"/>
          <c:w val="0.53118864703210689"/>
          <c:h val="0.87128144182557399"/>
        </c:manualLayout>
      </c:layout>
      <c:bar3D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"Які з вибіркових дисциплін ви би порекомендували друзям?"</c:v>
                </c:pt>
              </c:strCache>
            </c:strRef>
          </c:tx>
          <c:spPr>
            <a:solidFill>
              <a:srgbClr val="1EE652"/>
            </a:solidFill>
          </c:spPr>
          <c:invertIfNegative val="0"/>
          <c:dLbls>
            <c:txPr>
              <a:bodyPr/>
              <a:lstStyle/>
              <a:p>
                <a:pPr>
                  <a:defRPr sz="1300" b="1">
                    <a:latin typeface="Arial Black" panose="020B0A040201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Лист1!$A$2:$A$16</c:f>
              <c:strCache>
                <c:ptCount val="15"/>
                <c:pt idx="0">
                  <c:v>Іноземна мова (англійська)</c:v>
                </c:pt>
                <c:pt idx="1">
                  <c:v>Практикум з церковного співу</c:v>
                </c:pt>
                <c:pt idx="2">
                  <c:v>Історія музичного театру: опера – оперета - мюзикл</c:v>
                </c:pt>
                <c:pt idx="3">
                  <c:v>Місто Харків: на пограниччі ідей, ідеологій, культур та соціальних експериментів, XVIII-XXIст.</c:v>
                </c:pt>
                <c:pt idx="4">
                  <c:v>Основи композиції</c:v>
                </c:pt>
                <c:pt idx="5">
                  <c:v>Музична ритміка</c:v>
                </c:pt>
                <c:pt idx="6">
                  <c:v>Друга іноземна мова (італійська)</c:v>
                </c:pt>
                <c:pt idx="7">
                  <c:v>Експериментальна діяльність у сфері мистецтва</c:v>
                </c:pt>
                <c:pt idx="8">
                  <c:v>Іноземна мова за професійним спрямуванням</c:v>
                </c:pt>
                <c:pt idx="9">
                  <c:v>Концертмейстерська майстерність</c:v>
                </c:pt>
                <c:pt idx="10">
                  <c:v>Музично-просвітницька майстерність</c:v>
                </c:pt>
                <c:pt idx="11">
                  <c:v>Основи комп'ютерної нотографіі</c:v>
                </c:pt>
                <c:pt idx="12">
                  <c:v>Симфонічне/хорове диригування</c:v>
                </c:pt>
                <c:pt idx="13">
                  <c:v>Musik and creative arts in the community</c:v>
                </c:pt>
                <c:pt idx="14">
                  <c:v>Фортепіанний ансамбль</c:v>
                </c:pt>
              </c:strCache>
            </c:strRef>
          </c:cat>
          <c:val>
            <c:numRef>
              <c:f>Лист1!$B$2:$B$16</c:f>
              <c:numCache>
                <c:formatCode>0%</c:formatCode>
                <c:ptCount val="15"/>
                <c:pt idx="0">
                  <c:v>0.92</c:v>
                </c:pt>
                <c:pt idx="1">
                  <c:v>0.92</c:v>
                </c:pt>
                <c:pt idx="2">
                  <c:v>0.94</c:v>
                </c:pt>
                <c:pt idx="3">
                  <c:v>0.95</c:v>
                </c:pt>
                <c:pt idx="4">
                  <c:v>0.96</c:v>
                </c:pt>
                <c:pt idx="5">
                  <c:v>0.97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"Викладання яких вибіркових дисциплін вас розчарувало?"</c:v>
                </c:pt>
              </c:strCache>
            </c:strRef>
          </c:tx>
          <c:spPr>
            <a:solidFill>
              <a:srgbClr val="FF3300"/>
            </a:solidFill>
          </c:spPr>
          <c:invertIfNegative val="0"/>
          <c:dLbls>
            <c:txPr>
              <a:bodyPr/>
              <a:lstStyle/>
              <a:p>
                <a:pPr>
                  <a:defRPr sz="1300" b="1">
                    <a:latin typeface="Arial Black" panose="020B0A040201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Лист1!$A$2:$A$16</c:f>
              <c:strCache>
                <c:ptCount val="15"/>
                <c:pt idx="0">
                  <c:v>Іноземна мова (англійська)</c:v>
                </c:pt>
                <c:pt idx="1">
                  <c:v>Практикум з церковного співу</c:v>
                </c:pt>
                <c:pt idx="2">
                  <c:v>Історія музичного театру: опера – оперета - мюзикл</c:v>
                </c:pt>
                <c:pt idx="3">
                  <c:v>Місто Харків: на пограниччі ідей, ідеологій, культур та соціальних експериментів, XVIII-XXIст.</c:v>
                </c:pt>
                <c:pt idx="4">
                  <c:v>Основи композиції</c:v>
                </c:pt>
                <c:pt idx="5">
                  <c:v>Музична ритміка</c:v>
                </c:pt>
                <c:pt idx="6">
                  <c:v>Друга іноземна мова (італійська)</c:v>
                </c:pt>
                <c:pt idx="7">
                  <c:v>Експериментальна діяльність у сфері мистецтва</c:v>
                </c:pt>
                <c:pt idx="8">
                  <c:v>Іноземна мова за професійним спрямуванням</c:v>
                </c:pt>
                <c:pt idx="9">
                  <c:v>Концертмейстерська майстерність</c:v>
                </c:pt>
                <c:pt idx="10">
                  <c:v>Музично-просвітницька майстерність</c:v>
                </c:pt>
                <c:pt idx="11">
                  <c:v>Основи комп'ютерної нотографіі</c:v>
                </c:pt>
                <c:pt idx="12">
                  <c:v>Симфонічне/хорове диригування</c:v>
                </c:pt>
                <c:pt idx="13">
                  <c:v>Musik and creative arts in the community</c:v>
                </c:pt>
                <c:pt idx="14">
                  <c:v>Фортепіанний ансамбль</c:v>
                </c:pt>
              </c:strCache>
            </c:strRef>
          </c:cat>
          <c:val>
            <c:numRef>
              <c:f>Лист1!$C$2:$C$16</c:f>
              <c:numCache>
                <c:formatCode>0%</c:formatCode>
                <c:ptCount val="15"/>
                <c:pt idx="0">
                  <c:v>0.08</c:v>
                </c:pt>
                <c:pt idx="1">
                  <c:v>0.08</c:v>
                </c:pt>
                <c:pt idx="2">
                  <c:v>0.06</c:v>
                </c:pt>
                <c:pt idx="3">
                  <c:v>0.05</c:v>
                </c:pt>
                <c:pt idx="4">
                  <c:v>0.04</c:v>
                </c:pt>
                <c:pt idx="5">
                  <c:v>0.03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0240896"/>
        <c:axId val="174056576"/>
        <c:axId val="0"/>
      </c:bar3DChart>
      <c:catAx>
        <c:axId val="14024089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174056576"/>
        <c:crosses val="autoZero"/>
        <c:auto val="1"/>
        <c:lblAlgn val="ctr"/>
        <c:lblOffset val="100"/>
        <c:noMultiLvlLbl val="0"/>
      </c:catAx>
      <c:valAx>
        <c:axId val="174056576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14024089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15320870503285466"/>
          <c:y val="0.9141011819538194"/>
          <c:w val="0.70506666996691103"/>
          <c:h val="8.5008772474054112E-2"/>
        </c:manualLayout>
      </c:layout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4427312426236818"/>
          <c:y val="1.5407710535933468E-2"/>
          <c:w val="0.53118864703210689"/>
          <c:h val="0.87128144182557399"/>
        </c:manualLayout>
      </c:layout>
      <c:bar3D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"Які з вибіркових дисциплін ви би порекомендували друзям?"</c:v>
                </c:pt>
              </c:strCache>
            </c:strRef>
          </c:tx>
          <c:spPr>
            <a:solidFill>
              <a:srgbClr val="29EF58"/>
            </a:solidFill>
          </c:spPr>
          <c:invertIfNegative val="0"/>
          <c:dLbls>
            <c:txPr>
              <a:bodyPr/>
              <a:lstStyle/>
              <a:p>
                <a:pPr>
                  <a:defRPr sz="1300" b="1">
                    <a:latin typeface="Arial Black" panose="020B0A04020102020204" pitchFamily="34" charset="0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Лист1!$A$2:$A$16</c:f>
              <c:strCache>
                <c:ptCount val="15"/>
                <c:pt idx="0">
                  <c:v>Іноземна мова (німецька)</c:v>
                </c:pt>
                <c:pt idx="1">
                  <c:v>Інклюзивна освіта</c:v>
                </c:pt>
                <c:pt idx="2">
                  <c:v>Інтелектуальна власність у галузі мистецтва</c:v>
                </c:pt>
                <c:pt idx="3">
                  <c:v>Мистецтво публічного виступу (тренінг-курс)</c:v>
                </c:pt>
                <c:pt idx="4">
                  <c:v>The new ways of XX -XXI century music theater</c:v>
                </c:pt>
                <c:pt idx="5">
                  <c:v>Theoretical aspects of European musicology</c:v>
                </c:pt>
                <c:pt idx="6">
                  <c:v>Інструментознавство</c:v>
                </c:pt>
                <c:pt idx="7">
                  <c:v>Міфооперологія</c:v>
                </c:pt>
                <c:pt idx="8">
                  <c:v>Академічний/естрадний спів</c:v>
                </c:pt>
                <c:pt idx="9">
                  <c:v>Практикум з фаху</c:v>
                </c:pt>
                <c:pt idx="10">
                  <c:v>Композиція</c:v>
                </c:pt>
                <c:pt idx="11">
                  <c:v>Ансамбль сучасної музики: практикум (запис за співбесідою)</c:v>
                </c:pt>
                <c:pt idx="12">
                  <c:v>Камерний ансабль</c:v>
                </c:pt>
                <c:pt idx="13">
                  <c:v>Workshop on music management and marketing</c:v>
                </c:pt>
                <c:pt idx="14">
                  <c:v>Онтологія музичної творчості</c:v>
                </c:pt>
              </c:strCache>
            </c:strRef>
          </c:cat>
          <c:val>
            <c:numRef>
              <c:f>Лист1!$B$2:$B$16</c:f>
              <c:numCache>
                <c:formatCode>0%</c:formatCode>
                <c:ptCount val="15"/>
                <c:pt idx="0">
                  <c:v>0.73</c:v>
                </c:pt>
                <c:pt idx="1">
                  <c:v>0.75</c:v>
                </c:pt>
                <c:pt idx="2">
                  <c:v>0.75</c:v>
                </c:pt>
                <c:pt idx="3">
                  <c:v>0.78</c:v>
                </c:pt>
                <c:pt idx="4">
                  <c:v>0.79</c:v>
                </c:pt>
                <c:pt idx="5">
                  <c:v>0.79</c:v>
                </c:pt>
                <c:pt idx="6">
                  <c:v>0.8</c:v>
                </c:pt>
                <c:pt idx="7">
                  <c:v>0.8</c:v>
                </c:pt>
                <c:pt idx="8">
                  <c:v>0.81</c:v>
                </c:pt>
                <c:pt idx="9">
                  <c:v>0.83</c:v>
                </c:pt>
                <c:pt idx="10">
                  <c:v>0.83</c:v>
                </c:pt>
                <c:pt idx="11">
                  <c:v>0.87</c:v>
                </c:pt>
                <c:pt idx="12">
                  <c:v>0.88</c:v>
                </c:pt>
                <c:pt idx="13">
                  <c:v>0.88</c:v>
                </c:pt>
                <c:pt idx="14">
                  <c:v>0.89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"Викладання яких вибіркових дисциплін вас розчарувало?"</c:v>
                </c:pt>
              </c:strCache>
            </c:strRef>
          </c:tx>
          <c:spPr>
            <a:solidFill>
              <a:srgbClr val="FF3300"/>
            </a:solidFill>
          </c:spPr>
          <c:invertIfNegative val="0"/>
          <c:dLbls>
            <c:txPr>
              <a:bodyPr/>
              <a:lstStyle/>
              <a:p>
                <a:pPr>
                  <a:defRPr sz="1300" b="1">
                    <a:latin typeface="Arial Black" panose="020B0A04020102020204" pitchFamily="34" charset="0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Лист1!$A$2:$A$16</c:f>
              <c:strCache>
                <c:ptCount val="15"/>
                <c:pt idx="0">
                  <c:v>Іноземна мова (німецька)</c:v>
                </c:pt>
                <c:pt idx="1">
                  <c:v>Інклюзивна освіта</c:v>
                </c:pt>
                <c:pt idx="2">
                  <c:v>Інтелектуальна власність у галузі мистецтва</c:v>
                </c:pt>
                <c:pt idx="3">
                  <c:v>Мистецтво публічного виступу (тренінг-курс)</c:v>
                </c:pt>
                <c:pt idx="4">
                  <c:v>The new ways of XX -XXI century music theater</c:v>
                </c:pt>
                <c:pt idx="5">
                  <c:v>Theoretical aspects of European musicology</c:v>
                </c:pt>
                <c:pt idx="6">
                  <c:v>Інструментознавство</c:v>
                </c:pt>
                <c:pt idx="7">
                  <c:v>Міфооперологія</c:v>
                </c:pt>
                <c:pt idx="8">
                  <c:v>Академічний/естрадний спів</c:v>
                </c:pt>
                <c:pt idx="9">
                  <c:v>Практикум з фаху</c:v>
                </c:pt>
                <c:pt idx="10">
                  <c:v>Композиція</c:v>
                </c:pt>
                <c:pt idx="11">
                  <c:v>Ансамбль сучасної музики: практикум (запис за співбесідою)</c:v>
                </c:pt>
                <c:pt idx="12">
                  <c:v>Камерний ансабль</c:v>
                </c:pt>
                <c:pt idx="13">
                  <c:v>Workshop on music management and marketing</c:v>
                </c:pt>
                <c:pt idx="14">
                  <c:v>Онтологія музичної творчості</c:v>
                </c:pt>
              </c:strCache>
            </c:strRef>
          </c:cat>
          <c:val>
            <c:numRef>
              <c:f>Лист1!$C$2:$C$16</c:f>
              <c:numCache>
                <c:formatCode>0%</c:formatCode>
                <c:ptCount val="15"/>
                <c:pt idx="0">
                  <c:v>0.27</c:v>
                </c:pt>
                <c:pt idx="1">
                  <c:v>0.25</c:v>
                </c:pt>
                <c:pt idx="2">
                  <c:v>0.25</c:v>
                </c:pt>
                <c:pt idx="3">
                  <c:v>0.22</c:v>
                </c:pt>
                <c:pt idx="4">
                  <c:v>0.21</c:v>
                </c:pt>
                <c:pt idx="5">
                  <c:v>0.21</c:v>
                </c:pt>
                <c:pt idx="6">
                  <c:v>0.2</c:v>
                </c:pt>
                <c:pt idx="7">
                  <c:v>0.2</c:v>
                </c:pt>
                <c:pt idx="8">
                  <c:v>0.19</c:v>
                </c:pt>
                <c:pt idx="9">
                  <c:v>0.17</c:v>
                </c:pt>
                <c:pt idx="10">
                  <c:v>0.17</c:v>
                </c:pt>
                <c:pt idx="11">
                  <c:v>0.13</c:v>
                </c:pt>
                <c:pt idx="12">
                  <c:v>0.12</c:v>
                </c:pt>
                <c:pt idx="13">
                  <c:v>0.12</c:v>
                </c:pt>
                <c:pt idx="14">
                  <c:v>0.11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0239872"/>
        <c:axId val="174058880"/>
        <c:axId val="0"/>
      </c:bar3DChart>
      <c:catAx>
        <c:axId val="1402398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174058880"/>
        <c:crosses val="autoZero"/>
        <c:auto val="1"/>
        <c:lblAlgn val="ctr"/>
        <c:lblOffset val="100"/>
        <c:noMultiLvlLbl val="0"/>
      </c:catAx>
      <c:valAx>
        <c:axId val="174058880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14023987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15320870503285466"/>
          <c:y val="0.9141011819538194"/>
          <c:w val="0.65331421002714851"/>
          <c:h val="8.5898753414862736E-2"/>
        </c:manualLayout>
      </c:layout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4427312426236818"/>
          <c:y val="1.5407710535933468E-2"/>
          <c:w val="0.53118864703210689"/>
          <c:h val="0.87128144182557399"/>
        </c:manualLayout>
      </c:layout>
      <c:bar3D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"Які з вибіркових дисциплін ви би порекомендували друзям?"</c:v>
                </c:pt>
              </c:strCache>
            </c:strRef>
          </c:tx>
          <c:spPr>
            <a:solidFill>
              <a:srgbClr val="29EF58"/>
            </a:solidFill>
          </c:spPr>
          <c:invertIfNegative val="0"/>
          <c:dLbls>
            <c:txPr>
              <a:bodyPr/>
              <a:lstStyle/>
              <a:p>
                <a:pPr>
                  <a:defRPr sz="1300" b="1">
                    <a:latin typeface="Arial Black" panose="020B0A040201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Лист1!$A$2:$A$15</c:f>
              <c:strCache>
                <c:ptCount val="14"/>
                <c:pt idx="0">
                  <c:v>Сучасні парадигми мистецької освіти</c:v>
                </c:pt>
                <c:pt idx="1">
                  <c:v>Музична естетика</c:v>
                </c:pt>
                <c:pt idx="2">
                  <c:v>Етика</c:v>
                </c:pt>
                <c:pt idx="3">
                  <c:v>Історія українських автентичних інструментів</c:v>
                </c:pt>
                <c:pt idx="4">
                  <c:v>Філософія мистецтва</c:v>
                </c:pt>
                <c:pt idx="5">
                  <c:v>English music of the New Renaissance era</c:v>
                </c:pt>
                <c:pt idx="6">
                  <c:v>Вікова та педагогічна психологія</c:v>
                </c:pt>
                <c:pt idx="7">
                  <c:v>Історія контрапункту</c:v>
                </c:pt>
                <c:pt idx="8">
                  <c:v>Підприємництво в сфері культури та креативних індустрій</c:v>
                </c:pt>
                <c:pt idx="9">
                  <c:v>Інтермедіальні студії в сучасній музикології</c:v>
                </c:pt>
                <c:pt idx="10">
                  <c:v>Музична етнографія та фольклористика</c:v>
                </c:pt>
                <c:pt idx="11">
                  <c:v>Педагогічні технології у мистецькій освіті</c:v>
                </c:pt>
                <c:pt idx="12">
                  <c:v>Рефлексивні практики як спосіб самопізнання творчої особистості музиканта-виконавця</c:v>
                </c:pt>
                <c:pt idx="13">
                  <c:v>Теорія та історія художньої культури</c:v>
                </c:pt>
              </c:strCache>
            </c:strRef>
          </c:cat>
          <c:val>
            <c:numRef>
              <c:f>Лист1!$B$2:$B$15</c:f>
              <c:numCache>
                <c:formatCode>0%</c:formatCode>
                <c:ptCount val="14"/>
                <c:pt idx="0">
                  <c:v>0</c:v>
                </c:pt>
                <c:pt idx="1">
                  <c:v>0.23</c:v>
                </c:pt>
                <c:pt idx="2">
                  <c:v>0.3</c:v>
                </c:pt>
                <c:pt idx="3">
                  <c:v>0.36</c:v>
                </c:pt>
                <c:pt idx="4">
                  <c:v>0.43</c:v>
                </c:pt>
                <c:pt idx="5">
                  <c:v>0.56999999999999995</c:v>
                </c:pt>
                <c:pt idx="6">
                  <c:v>0.6</c:v>
                </c:pt>
                <c:pt idx="7">
                  <c:v>0.61</c:v>
                </c:pt>
                <c:pt idx="8">
                  <c:v>0.63</c:v>
                </c:pt>
                <c:pt idx="9">
                  <c:v>0.67</c:v>
                </c:pt>
                <c:pt idx="10">
                  <c:v>0.67</c:v>
                </c:pt>
                <c:pt idx="11">
                  <c:v>0.67</c:v>
                </c:pt>
                <c:pt idx="12">
                  <c:v>0.67</c:v>
                </c:pt>
                <c:pt idx="13">
                  <c:v>0.67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"Викладання яких вибіркових дисциплін вас розчарувало?"</c:v>
                </c:pt>
              </c:strCache>
            </c:strRef>
          </c:tx>
          <c:spPr>
            <a:solidFill>
              <a:srgbClr val="FF3300"/>
            </a:solidFill>
          </c:spPr>
          <c:invertIfNegative val="0"/>
          <c:dLbls>
            <c:txPr>
              <a:bodyPr/>
              <a:lstStyle/>
              <a:p>
                <a:pPr>
                  <a:defRPr sz="1300" b="1">
                    <a:latin typeface="Arial Black" panose="020B0A040201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Лист1!$A$2:$A$15</c:f>
              <c:strCache>
                <c:ptCount val="14"/>
                <c:pt idx="0">
                  <c:v>Сучасні парадигми мистецької освіти</c:v>
                </c:pt>
                <c:pt idx="1">
                  <c:v>Музична естетика</c:v>
                </c:pt>
                <c:pt idx="2">
                  <c:v>Етика</c:v>
                </c:pt>
                <c:pt idx="3">
                  <c:v>Історія українських автентичних інструментів</c:v>
                </c:pt>
                <c:pt idx="4">
                  <c:v>Філософія мистецтва</c:v>
                </c:pt>
                <c:pt idx="5">
                  <c:v>English music of the New Renaissance era</c:v>
                </c:pt>
                <c:pt idx="6">
                  <c:v>Вікова та педагогічна психологія</c:v>
                </c:pt>
                <c:pt idx="7">
                  <c:v>Історія контрапункту</c:v>
                </c:pt>
                <c:pt idx="8">
                  <c:v>Підприємництво в сфері культури та креативних індустрій</c:v>
                </c:pt>
                <c:pt idx="9">
                  <c:v>Інтермедіальні студії в сучасній музикології</c:v>
                </c:pt>
                <c:pt idx="10">
                  <c:v>Музична етнографія та фольклористика</c:v>
                </c:pt>
                <c:pt idx="11">
                  <c:v>Педагогічні технології у мистецькій освіті</c:v>
                </c:pt>
                <c:pt idx="12">
                  <c:v>Рефлексивні практики як спосіб самопізнання творчої особистості музиканта-виконавця</c:v>
                </c:pt>
                <c:pt idx="13">
                  <c:v>Теорія та історія художньої культури</c:v>
                </c:pt>
              </c:strCache>
            </c:strRef>
          </c:cat>
          <c:val>
            <c:numRef>
              <c:f>Лист1!$C$2:$C$15</c:f>
              <c:numCache>
                <c:formatCode>0%</c:formatCode>
                <c:ptCount val="14"/>
                <c:pt idx="0">
                  <c:v>1</c:v>
                </c:pt>
                <c:pt idx="1">
                  <c:v>0.77</c:v>
                </c:pt>
                <c:pt idx="2">
                  <c:v>0.7</c:v>
                </c:pt>
                <c:pt idx="3">
                  <c:v>0.64</c:v>
                </c:pt>
                <c:pt idx="4">
                  <c:v>0.56999999999999995</c:v>
                </c:pt>
                <c:pt idx="5">
                  <c:v>0.43</c:v>
                </c:pt>
                <c:pt idx="6">
                  <c:v>0.4</c:v>
                </c:pt>
                <c:pt idx="7">
                  <c:v>0.39</c:v>
                </c:pt>
                <c:pt idx="8">
                  <c:v>0.37</c:v>
                </c:pt>
                <c:pt idx="9">
                  <c:v>0.33</c:v>
                </c:pt>
                <c:pt idx="10">
                  <c:v>0.33</c:v>
                </c:pt>
                <c:pt idx="11">
                  <c:v>0.33</c:v>
                </c:pt>
                <c:pt idx="12">
                  <c:v>0.33</c:v>
                </c:pt>
                <c:pt idx="13">
                  <c:v>0.33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0241408"/>
        <c:axId val="174061760"/>
        <c:axId val="0"/>
      </c:bar3DChart>
      <c:catAx>
        <c:axId val="14024140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174061760"/>
        <c:crosses val="autoZero"/>
        <c:auto val="1"/>
        <c:lblAlgn val="ctr"/>
        <c:lblOffset val="100"/>
        <c:noMultiLvlLbl val="0"/>
      </c:catAx>
      <c:valAx>
        <c:axId val="174061760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14024140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15320870503285466"/>
          <c:y val="0.9141011819538194"/>
          <c:w val="0.74481777431126028"/>
          <c:h val="8.5508912410114851E-2"/>
        </c:manualLayout>
      </c:layout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"Які з вибіркових дисциплін ви б порекомендували друзям?"</c:v>
                </c:pt>
              </c:strCache>
            </c:strRef>
          </c:tx>
          <c:spPr>
            <a:solidFill>
              <a:srgbClr val="1EE652"/>
            </a:solidFill>
          </c:spPr>
          <c:invertIfNegative val="0"/>
          <c:dLbls>
            <c:txPr>
              <a:bodyPr/>
              <a:lstStyle/>
              <a:p>
                <a:pPr>
                  <a:defRPr sz="1200">
                    <a:latin typeface="Arial Black" panose="020B0A040201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Лист1!$A$2:$A$20</c:f>
              <c:strCache>
                <c:ptCount val="19"/>
                <c:pt idx="0">
                  <c:v>Основи драматургічної та сценарної майстерності</c:v>
                </c:pt>
                <c:pt idx="1">
                  <c:v>Іноземна мова за професійним спрямуванням</c:v>
                </c:pt>
                <c:pt idx="2">
                  <c:v>Техніка ляльководіння маріонетки</c:v>
                </c:pt>
                <c:pt idx="3">
                  <c:v>Методика викладання сценічної мови</c:v>
                </c:pt>
                <c:pt idx="4">
                  <c:v>Жонглювання</c:v>
                </c:pt>
                <c:pt idx="5">
                  <c:v>Робота актора з мікрофоном</c:v>
                </c:pt>
                <c:pt idx="6">
                  <c:v>Мистецтво перфомансу: теорія та практика</c:v>
                </c:pt>
                <c:pt idx="7">
                  <c:v>Психофізичний тренінг з майстерності актора</c:v>
                </c:pt>
                <c:pt idx="8">
                  <c:v>Основи сценічної імпровізації</c:v>
                </c:pt>
                <c:pt idx="9">
                  <c:v>Грим</c:v>
                </c:pt>
                <c:pt idx="10">
                  <c:v>Пантоміма</c:v>
                </c:pt>
                <c:pt idx="11">
                  <c:v>Проектна діяльність в театральному мистецтві</c:v>
                </c:pt>
                <c:pt idx="12">
                  <c:v>Ексцентрика</c:v>
                </c:pt>
                <c:pt idx="13">
                  <c:v>Лабораторія тіні</c:v>
                </c:pt>
                <c:pt idx="14">
                  <c:v>Імерсивний театр</c:v>
                </c:pt>
                <c:pt idx="15">
                  <c:v>Інклюзивні практики у сценічному мистецтві</c:v>
                </c:pt>
                <c:pt idx="16">
                  <c:v>Лабораторія сценічного простору у театрі анімації</c:v>
                </c:pt>
                <c:pt idx="17">
                  <c:v>Мультимедійні технології в сучасному театральному мистецтві</c:v>
                </c:pt>
                <c:pt idx="18">
                  <c:v>Інтермедіальні студії</c:v>
                </c:pt>
              </c:strCache>
            </c:strRef>
          </c:cat>
          <c:val>
            <c:numRef>
              <c:f>Лист1!$B$2:$B$20</c:f>
              <c:numCache>
                <c:formatCode>0%</c:formatCode>
                <c:ptCount val="19"/>
                <c:pt idx="0">
                  <c:v>0.56999999999999995</c:v>
                </c:pt>
                <c:pt idx="1">
                  <c:v>0.63</c:v>
                </c:pt>
                <c:pt idx="2">
                  <c:v>0.67</c:v>
                </c:pt>
                <c:pt idx="3">
                  <c:v>0.67</c:v>
                </c:pt>
                <c:pt idx="4">
                  <c:v>0.75</c:v>
                </c:pt>
                <c:pt idx="5">
                  <c:v>0.85</c:v>
                </c:pt>
                <c:pt idx="6">
                  <c:v>0.85</c:v>
                </c:pt>
                <c:pt idx="7">
                  <c:v>0.94</c:v>
                </c:pt>
                <c:pt idx="8">
                  <c:v>0.94</c:v>
                </c:pt>
                <c:pt idx="9">
                  <c:v>0.97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"Викладання яких вибіркових дисциплін вас розчарувало?"</c:v>
                </c:pt>
              </c:strCache>
            </c:strRef>
          </c:tx>
          <c:spPr>
            <a:solidFill>
              <a:srgbClr val="FF3300"/>
            </a:solidFill>
          </c:spPr>
          <c:invertIfNegative val="0"/>
          <c:dLbls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Лист1!$A$2:$A$20</c:f>
              <c:strCache>
                <c:ptCount val="19"/>
                <c:pt idx="0">
                  <c:v>Основи драматургічної та сценарної майстерності</c:v>
                </c:pt>
                <c:pt idx="1">
                  <c:v>Іноземна мова за професійним спрямуванням</c:v>
                </c:pt>
                <c:pt idx="2">
                  <c:v>Техніка ляльководіння маріонетки</c:v>
                </c:pt>
                <c:pt idx="3">
                  <c:v>Методика викладання сценічної мови</c:v>
                </c:pt>
                <c:pt idx="4">
                  <c:v>Жонглювання</c:v>
                </c:pt>
                <c:pt idx="5">
                  <c:v>Робота актора з мікрофоном</c:v>
                </c:pt>
                <c:pt idx="6">
                  <c:v>Мистецтво перфомансу: теорія та практика</c:v>
                </c:pt>
                <c:pt idx="7">
                  <c:v>Психофізичний тренінг з майстерності актора</c:v>
                </c:pt>
                <c:pt idx="8">
                  <c:v>Основи сценічної імпровізації</c:v>
                </c:pt>
                <c:pt idx="9">
                  <c:v>Грим</c:v>
                </c:pt>
                <c:pt idx="10">
                  <c:v>Пантоміма</c:v>
                </c:pt>
                <c:pt idx="11">
                  <c:v>Проектна діяльність в театральному мистецтві</c:v>
                </c:pt>
                <c:pt idx="12">
                  <c:v>Ексцентрика</c:v>
                </c:pt>
                <c:pt idx="13">
                  <c:v>Лабораторія тіні</c:v>
                </c:pt>
                <c:pt idx="14">
                  <c:v>Імерсивний театр</c:v>
                </c:pt>
                <c:pt idx="15">
                  <c:v>Інклюзивні практики у сценічному мистецтві</c:v>
                </c:pt>
                <c:pt idx="16">
                  <c:v>Лабораторія сценічного простору у театрі анімації</c:v>
                </c:pt>
                <c:pt idx="17">
                  <c:v>Мультимедійні технології в сучасному театральному мистецтві</c:v>
                </c:pt>
                <c:pt idx="18">
                  <c:v>Інтермедіальні студії</c:v>
                </c:pt>
              </c:strCache>
            </c:strRef>
          </c:cat>
          <c:val>
            <c:numRef>
              <c:f>Лист1!$C$2:$C$20</c:f>
              <c:numCache>
                <c:formatCode>0%</c:formatCode>
                <c:ptCount val="19"/>
                <c:pt idx="0">
                  <c:v>0.43</c:v>
                </c:pt>
                <c:pt idx="1">
                  <c:v>0.37</c:v>
                </c:pt>
                <c:pt idx="2">
                  <c:v>0.33</c:v>
                </c:pt>
                <c:pt idx="3">
                  <c:v>0.33</c:v>
                </c:pt>
                <c:pt idx="4">
                  <c:v>0.25</c:v>
                </c:pt>
                <c:pt idx="5">
                  <c:v>0.15</c:v>
                </c:pt>
                <c:pt idx="6">
                  <c:v>0.15</c:v>
                </c:pt>
                <c:pt idx="7">
                  <c:v>0.06</c:v>
                </c:pt>
                <c:pt idx="8">
                  <c:v>0.06</c:v>
                </c:pt>
                <c:pt idx="9">
                  <c:v>0.03</c:v>
                </c:pt>
                <c:pt idx="10" formatCode="General">
                  <c:v>0</c:v>
                </c:pt>
                <c:pt idx="11" formatCode="General">
                  <c:v>0</c:v>
                </c:pt>
                <c:pt idx="12" formatCode="General">
                  <c:v>0</c:v>
                </c:pt>
                <c:pt idx="13" formatCode="General">
                  <c:v>0</c:v>
                </c:pt>
                <c:pt idx="14" formatCode="General">
                  <c:v>0</c:v>
                </c:pt>
                <c:pt idx="15" formatCode="General">
                  <c:v>0</c:v>
                </c:pt>
                <c:pt idx="16" formatCode="General">
                  <c:v>0</c:v>
                </c:pt>
                <c:pt idx="17" formatCode="General">
                  <c:v>0</c:v>
                </c:pt>
                <c:pt idx="18" formatCode="General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51094016"/>
        <c:axId val="174102720"/>
        <c:axId val="0"/>
      </c:bar3DChart>
      <c:catAx>
        <c:axId val="25109401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174102720"/>
        <c:crosses val="autoZero"/>
        <c:auto val="1"/>
        <c:lblAlgn val="ctr"/>
        <c:lblOffset val="100"/>
        <c:noMultiLvlLbl val="0"/>
      </c:catAx>
      <c:valAx>
        <c:axId val="174102720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25109401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1.5117058942449017E-2"/>
          <c:y val="0.90030345631112207"/>
          <c:w val="0.96832023217820973"/>
          <c:h val="8.6129675050350532E-2"/>
        </c:manualLayout>
      </c:layout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"Які з вибіркових дисциплін ви б порекомендували друзям?"</c:v>
                </c:pt>
              </c:strCache>
            </c:strRef>
          </c:tx>
          <c:spPr>
            <a:solidFill>
              <a:srgbClr val="1EE652"/>
            </a:solidFill>
          </c:spPr>
          <c:invertIfNegative val="0"/>
          <c:dLbls>
            <c:txPr>
              <a:bodyPr/>
              <a:lstStyle/>
              <a:p>
                <a:pPr>
                  <a:defRPr sz="1200">
                    <a:latin typeface="Arial Black" panose="020B0A040201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Лист1!$A$2:$A$14</c:f>
              <c:strCache>
                <c:ptCount val="13"/>
                <c:pt idx="0">
                  <c:v>Історія матеріальної культури, костюму та побуту</c:v>
                </c:pt>
                <c:pt idx="1">
                  <c:v>Історія музичного театру опера - рокопера -мюзикл</c:v>
                </c:pt>
                <c:pt idx="2">
                  <c:v>Підприємництво в сфері культури та креативних індустрій</c:v>
                </c:pt>
                <c:pt idx="3">
                  <c:v>Театральна педагогіка</c:v>
                </c:pt>
                <c:pt idx="4">
                  <c:v>Аналіз художнього тексту</c:v>
                </c:pt>
                <c:pt idx="5">
                  <c:v>Монографія предмету та матеріалу</c:v>
                </c:pt>
                <c:pt idx="6">
                  <c:v>Основні тенденції розвитку сучасного українського театру</c:v>
                </c:pt>
                <c:pt idx="7">
                  <c:v>Монографія предмету та матеріалу</c:v>
                </c:pt>
                <c:pt idx="8">
                  <c:v>Міфооперологія</c:v>
                </c:pt>
                <c:pt idx="9">
                  <c:v>Основи театрально-декораційного мистецтва</c:v>
                </c:pt>
                <c:pt idx="10">
                  <c:v>Драматургія театру форми</c:v>
                </c:pt>
                <c:pt idx="11">
                  <c:v>Авторська та редакторська робота на ТБ</c:v>
                </c:pt>
                <c:pt idx="12">
                  <c:v>Театральна психологія</c:v>
                </c:pt>
              </c:strCache>
            </c:strRef>
          </c:cat>
          <c:val>
            <c:numRef>
              <c:f>Лист1!$B$2:$B$14</c:f>
              <c:numCache>
                <c:formatCode>0%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0.17</c:v>
                </c:pt>
                <c:pt idx="3">
                  <c:v>0.25</c:v>
                </c:pt>
                <c:pt idx="4">
                  <c:v>0.25</c:v>
                </c:pt>
                <c:pt idx="5">
                  <c:v>0.33</c:v>
                </c:pt>
                <c:pt idx="6">
                  <c:v>0.33</c:v>
                </c:pt>
                <c:pt idx="7">
                  <c:v>0.33</c:v>
                </c:pt>
                <c:pt idx="8">
                  <c:v>0.4</c:v>
                </c:pt>
                <c:pt idx="9">
                  <c:v>0.43</c:v>
                </c:pt>
                <c:pt idx="10">
                  <c:v>0.44</c:v>
                </c:pt>
                <c:pt idx="11">
                  <c:v>0.45</c:v>
                </c:pt>
                <c:pt idx="12">
                  <c:v>0.5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"Які з вибіркових дисциплін вас розчарували?"</c:v>
                </c:pt>
              </c:strCache>
            </c:strRef>
          </c:tx>
          <c:spPr>
            <a:solidFill>
              <a:srgbClr val="FF3300"/>
            </a:solidFill>
          </c:spPr>
          <c:invertIfNegative val="0"/>
          <c:dLbls>
            <c:txPr>
              <a:bodyPr/>
              <a:lstStyle/>
              <a:p>
                <a:pPr>
                  <a:defRPr sz="1200">
                    <a:latin typeface="Arial Black" panose="020B0A040201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Лист1!$A$2:$A$14</c:f>
              <c:strCache>
                <c:ptCount val="13"/>
                <c:pt idx="0">
                  <c:v>Історія матеріальної культури, костюму та побуту</c:v>
                </c:pt>
                <c:pt idx="1">
                  <c:v>Історія музичного театру опера - рокопера -мюзикл</c:v>
                </c:pt>
                <c:pt idx="2">
                  <c:v>Підприємництво в сфері культури та креативних індустрій</c:v>
                </c:pt>
                <c:pt idx="3">
                  <c:v>Театральна педагогіка</c:v>
                </c:pt>
                <c:pt idx="4">
                  <c:v>Аналіз художнього тексту</c:v>
                </c:pt>
                <c:pt idx="5">
                  <c:v>Монографія предмету та матеріалу</c:v>
                </c:pt>
                <c:pt idx="6">
                  <c:v>Основні тенденції розвитку сучасного українського театру</c:v>
                </c:pt>
                <c:pt idx="7">
                  <c:v>Монографія предмету та матеріалу</c:v>
                </c:pt>
                <c:pt idx="8">
                  <c:v>Міфооперологія</c:v>
                </c:pt>
                <c:pt idx="9">
                  <c:v>Основи театрально-декораційного мистецтва</c:v>
                </c:pt>
                <c:pt idx="10">
                  <c:v>Драматургія театру форми</c:v>
                </c:pt>
                <c:pt idx="11">
                  <c:v>Авторська та редакторська робота на ТБ</c:v>
                </c:pt>
                <c:pt idx="12">
                  <c:v>Театральна психологія</c:v>
                </c:pt>
              </c:strCache>
            </c:strRef>
          </c:cat>
          <c:val>
            <c:numRef>
              <c:f>Лист1!$C$2:$C$14</c:f>
              <c:numCache>
                <c:formatCode>0%</c:formatCode>
                <c:ptCount val="13"/>
                <c:pt idx="0">
                  <c:v>1</c:v>
                </c:pt>
                <c:pt idx="1">
                  <c:v>1</c:v>
                </c:pt>
                <c:pt idx="2">
                  <c:v>0.83</c:v>
                </c:pt>
                <c:pt idx="3">
                  <c:v>0.75</c:v>
                </c:pt>
                <c:pt idx="4">
                  <c:v>0.75</c:v>
                </c:pt>
                <c:pt idx="5">
                  <c:v>0.67</c:v>
                </c:pt>
                <c:pt idx="6">
                  <c:v>0.67</c:v>
                </c:pt>
                <c:pt idx="7">
                  <c:v>0.67</c:v>
                </c:pt>
                <c:pt idx="8">
                  <c:v>0.6</c:v>
                </c:pt>
                <c:pt idx="9">
                  <c:v>0.56999999999999995</c:v>
                </c:pt>
                <c:pt idx="10">
                  <c:v>0.56000000000000005</c:v>
                </c:pt>
                <c:pt idx="11">
                  <c:v>0.55000000000000004</c:v>
                </c:pt>
                <c:pt idx="12">
                  <c:v>0.5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52337152"/>
        <c:axId val="208515584"/>
        <c:axId val="0"/>
      </c:bar3DChart>
      <c:catAx>
        <c:axId val="2523371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208515584"/>
        <c:crosses val="autoZero"/>
        <c:auto val="1"/>
        <c:lblAlgn val="ctr"/>
        <c:lblOffset val="100"/>
        <c:noMultiLvlLbl val="0"/>
      </c:catAx>
      <c:valAx>
        <c:axId val="208515584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252337152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178F1-5C5E-4D69-992F-7912E82DB94F}" type="datetimeFigureOut">
              <a:rPr lang="ru-RU" smtClean="0"/>
              <a:t>03.04.2023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42323-A587-4233-BD90-072F5699311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178F1-5C5E-4D69-992F-7912E82DB94F}" type="datetimeFigureOut">
              <a:rPr lang="ru-RU" smtClean="0"/>
              <a:t>03.04.2023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42323-A587-4233-BD90-072F569931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178F1-5C5E-4D69-992F-7912E82DB94F}" type="datetimeFigureOut">
              <a:rPr lang="ru-RU" smtClean="0"/>
              <a:t>03.04.2023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42323-A587-4233-BD90-072F569931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178F1-5C5E-4D69-992F-7912E82DB94F}" type="datetimeFigureOut">
              <a:rPr lang="ru-RU" smtClean="0"/>
              <a:t>03.04.2023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42323-A587-4233-BD90-072F5699311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178F1-5C5E-4D69-992F-7912E82DB94F}" type="datetimeFigureOut">
              <a:rPr lang="ru-RU" smtClean="0"/>
              <a:t>03.04.2023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42323-A587-4233-BD90-072F569931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178F1-5C5E-4D69-992F-7912E82DB94F}" type="datetimeFigureOut">
              <a:rPr lang="ru-RU" smtClean="0"/>
              <a:t>03.04.2023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42323-A587-4233-BD90-072F5699311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178F1-5C5E-4D69-992F-7912E82DB94F}" type="datetimeFigureOut">
              <a:rPr lang="ru-RU" smtClean="0"/>
              <a:t>03.04.2023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42323-A587-4233-BD90-072F5699311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178F1-5C5E-4D69-992F-7912E82DB94F}" type="datetimeFigureOut">
              <a:rPr lang="ru-RU" smtClean="0"/>
              <a:t>03.04.2023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42323-A587-4233-BD90-072F569931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178F1-5C5E-4D69-992F-7912E82DB94F}" type="datetimeFigureOut">
              <a:rPr lang="ru-RU" smtClean="0"/>
              <a:t>03.04.2023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42323-A587-4233-BD90-072F569931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178F1-5C5E-4D69-992F-7912E82DB94F}" type="datetimeFigureOut">
              <a:rPr lang="ru-RU" smtClean="0"/>
              <a:t>03.04.2023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42323-A587-4233-BD90-072F569931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178F1-5C5E-4D69-992F-7912E82DB94F}" type="datetimeFigureOut">
              <a:rPr lang="ru-RU" smtClean="0"/>
              <a:t>03.04.2023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42323-A587-4233-BD90-072F5699311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9F178F1-5C5E-4D69-992F-7912E82DB94F}" type="datetimeFigureOut">
              <a:rPr lang="ru-RU" smtClean="0"/>
              <a:t>03.04.2023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3B42323-A587-4233-BD90-072F5699311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>
          <a:xfrm>
            <a:off x="1043608" y="1340768"/>
            <a:ext cx="7272808" cy="439248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 b="1" dirty="0" smtClean="0">
                <a:solidFill>
                  <a:schemeClr val="tx1"/>
                </a:solidFill>
                <a:latin typeface="+mj-lt"/>
                <a:cs typeface="Calibri" panose="020F0502020204030204" pitchFamily="34" charset="0"/>
              </a:rPr>
              <a:t>Аналіз 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 b="1" dirty="0" smtClean="0">
                <a:solidFill>
                  <a:schemeClr val="tx1"/>
                </a:solidFill>
                <a:latin typeface="+mj-lt"/>
                <a:cs typeface="Calibri" panose="020F0502020204030204" pitchFamily="34" charset="0"/>
              </a:rPr>
              <a:t>результатів опитування здобувачів щодо вибіркових навчальних дисциплін 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 b="1" dirty="0" smtClean="0">
                <a:solidFill>
                  <a:schemeClr val="tx1"/>
                </a:solidFill>
                <a:latin typeface="+mj-lt"/>
                <a:cs typeface="Calibri" panose="020F0502020204030204" pitchFamily="34" charset="0"/>
              </a:rPr>
              <a:t>на 2022/2023 </a:t>
            </a:r>
            <a:r>
              <a:rPr lang="uk-UA" sz="3200" b="1" dirty="0" err="1" smtClean="0">
                <a:solidFill>
                  <a:schemeClr val="tx1"/>
                </a:solidFill>
                <a:latin typeface="+mj-lt"/>
                <a:cs typeface="Calibri" panose="020F0502020204030204" pitchFamily="34" charset="0"/>
              </a:rPr>
              <a:t>н.р</a:t>
            </a:r>
            <a:r>
              <a:rPr lang="uk-UA" sz="3200" b="1" dirty="0" smtClean="0">
                <a:solidFill>
                  <a:schemeClr val="tx1"/>
                </a:solidFill>
                <a:latin typeface="+mj-lt"/>
                <a:cs typeface="Calibri" panose="020F0502020204030204" pitchFamily="34" charset="0"/>
              </a:rPr>
              <a:t>.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endParaRPr lang="uk-UA" sz="2400" b="1" dirty="0" smtClean="0">
              <a:solidFill>
                <a:schemeClr val="tx1"/>
              </a:solidFill>
              <a:latin typeface="+mj-lt"/>
              <a:cs typeface="Calibri" panose="020F0502020204030204" pitchFamily="34" charset="0"/>
            </a:endParaRP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400" b="1" dirty="0" smtClean="0">
                <a:solidFill>
                  <a:schemeClr val="tx1"/>
                </a:solidFill>
                <a:latin typeface="+mj-lt"/>
                <a:cs typeface="Calibri" panose="020F0502020204030204" pitchFamily="34" charset="0"/>
              </a:rPr>
              <a:t>Спеціальності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400" b="1" dirty="0" smtClean="0">
                <a:solidFill>
                  <a:schemeClr val="tx1"/>
                </a:solidFill>
                <a:cs typeface="Calibri" panose="020F0502020204030204" pitchFamily="34" charset="0"/>
              </a:rPr>
              <a:t>025 </a:t>
            </a:r>
            <a:r>
              <a:rPr lang="uk-UA" sz="2400" b="1" dirty="0">
                <a:solidFill>
                  <a:schemeClr val="tx1"/>
                </a:solidFill>
                <a:cs typeface="Calibri" panose="020F0502020204030204" pitchFamily="34" charset="0"/>
              </a:rPr>
              <a:t>Музичне </a:t>
            </a:r>
            <a:r>
              <a:rPr lang="uk-UA" sz="2400" b="1" dirty="0" smtClean="0">
                <a:solidFill>
                  <a:schemeClr val="tx1"/>
                </a:solidFill>
                <a:cs typeface="Calibri" panose="020F0502020204030204" pitchFamily="34" charset="0"/>
              </a:rPr>
              <a:t>мистецтво </a:t>
            </a:r>
            <a:endParaRPr lang="uk-UA" sz="2400" b="1" dirty="0">
              <a:solidFill>
                <a:schemeClr val="tx1"/>
              </a:solidFill>
              <a:cs typeface="Calibri" panose="020F0502020204030204" pitchFamily="34" charset="0"/>
            </a:endParaRP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400" b="1" dirty="0">
                <a:solidFill>
                  <a:schemeClr val="tx1"/>
                </a:solidFill>
                <a:cs typeface="Calibri" panose="020F0502020204030204" pitchFamily="34" charset="0"/>
              </a:rPr>
              <a:t>026 Сценічне мистецтво 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endParaRPr lang="ru-RU" sz="3200" b="1" dirty="0">
              <a:solidFill>
                <a:schemeClr val="tx1"/>
              </a:solidFill>
              <a:latin typeface="+mj-lt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4611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>
          <a:xfrm>
            <a:off x="323528" y="332656"/>
            <a:ext cx="8496944" cy="882119"/>
          </a:xfrm>
          <a:prstGeom prst="rect">
            <a:avLst/>
          </a:prstGeom>
        </p:spPr>
        <p:txBody>
          <a:bodyPr/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-UA" b="1" dirty="0" smtClean="0">
                <a:solidFill>
                  <a:schemeClr val="tx1"/>
                </a:solidFill>
              </a:rPr>
              <a:t>Рейтинг вибіркових дисциплін за результатами опитування здобувачів спеціальності 026 Сценічне мистецтво 2022/2023 </a:t>
            </a:r>
            <a:r>
              <a:rPr lang="uk-UA" b="1" dirty="0" err="1" smtClean="0">
                <a:solidFill>
                  <a:schemeClr val="tx1"/>
                </a:solidFill>
              </a:rPr>
              <a:t>н.р</a:t>
            </a:r>
            <a:r>
              <a:rPr lang="uk-UA" b="1" dirty="0" smtClean="0">
                <a:solidFill>
                  <a:schemeClr val="tx1"/>
                </a:solidFill>
              </a:rPr>
              <a:t>.(продовження)</a:t>
            </a:r>
            <a:endParaRPr lang="ru-RU" b="1" dirty="0">
              <a:solidFill>
                <a:schemeClr val="tx1"/>
              </a:solidFill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915018484"/>
              </p:ext>
            </p:extLst>
          </p:nvPr>
        </p:nvGraphicFramePr>
        <p:xfrm>
          <a:off x="323706" y="1340768"/>
          <a:ext cx="8496944" cy="52385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56941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Диаграмма ответов в Формах. Вопрос: Чи задоволені вибором?. Количество ответов: 69 ответов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988840"/>
            <a:ext cx="8566956" cy="36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одзаголовок 2"/>
          <p:cNvSpPr txBox="1">
            <a:spLocks/>
          </p:cNvSpPr>
          <p:nvPr/>
        </p:nvSpPr>
        <p:spPr>
          <a:xfrm>
            <a:off x="2123728" y="980728"/>
            <a:ext cx="5184576" cy="54006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000" b="1" dirty="0" smtClean="0">
                <a:solidFill>
                  <a:schemeClr val="tx1"/>
                </a:solidFill>
              </a:rPr>
              <a:t>026 Сценічне мистецтво</a:t>
            </a:r>
            <a:endParaRPr lang="ru-RU" sz="3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0092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Диаграмма ответов в Формах. Вопрос: Чи обирали ви вибіркові дисципліни з інших рівнів освіти?. Количество ответов: 69 ответов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3933056"/>
            <a:ext cx="5734050" cy="2409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одзаголовок 2"/>
          <p:cNvSpPr txBox="1">
            <a:spLocks/>
          </p:cNvSpPr>
          <p:nvPr/>
        </p:nvSpPr>
        <p:spPr>
          <a:xfrm>
            <a:off x="3933342" y="3673630"/>
            <a:ext cx="4680520" cy="54006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-UA" b="1" dirty="0" smtClean="0">
                <a:solidFill>
                  <a:schemeClr val="tx1"/>
                </a:solidFill>
              </a:rPr>
              <a:t>026 Сценічне мистецтво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539552" y="260648"/>
            <a:ext cx="5734050" cy="54006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-UA" b="1" dirty="0" smtClean="0">
                <a:solidFill>
                  <a:schemeClr val="tx1"/>
                </a:solidFill>
              </a:rPr>
              <a:t>025 Музичне мистецтво</a:t>
            </a:r>
            <a:endParaRPr lang="ru-RU" b="1" dirty="0">
              <a:solidFill>
                <a:schemeClr val="tx1"/>
              </a:solidFill>
            </a:endParaRPr>
          </a:p>
        </p:txBody>
      </p:sp>
      <p:pic>
        <p:nvPicPr>
          <p:cNvPr id="5124" name="Picture 4" descr="Диаграмма ответов в Формах. Вопрос: Чи обирали ви вибіркові дисципліни з інших рівнів освіти?. Количество ответов: 194 ответа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800708"/>
            <a:ext cx="5734050" cy="2409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3809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Диаграмма ответов в Формах. Вопрос: Чи обирали ви вибіркові дисципліни з інших спеціальностей?. Количество ответов: 69 ответов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9" y="3933056"/>
            <a:ext cx="5976664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одзаголовок 2"/>
          <p:cNvSpPr txBox="1">
            <a:spLocks/>
          </p:cNvSpPr>
          <p:nvPr/>
        </p:nvSpPr>
        <p:spPr>
          <a:xfrm>
            <a:off x="3916039" y="3447339"/>
            <a:ext cx="4680520" cy="54006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-UA" b="1" dirty="0" smtClean="0">
                <a:solidFill>
                  <a:schemeClr val="tx1"/>
                </a:solidFill>
              </a:rPr>
              <a:t>026 Сценічне мистецтво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98091" y="260648"/>
            <a:ext cx="5734050" cy="54006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-UA" b="1" dirty="0" smtClean="0">
                <a:solidFill>
                  <a:schemeClr val="tx1"/>
                </a:solidFill>
              </a:rPr>
              <a:t>025 Музичне мистецтво</a:t>
            </a:r>
            <a:endParaRPr lang="ru-RU" b="1" dirty="0">
              <a:solidFill>
                <a:schemeClr val="tx1"/>
              </a:solidFill>
            </a:endParaRPr>
          </a:p>
        </p:txBody>
      </p:sp>
      <p:pic>
        <p:nvPicPr>
          <p:cNvPr id="4102" name="Picture 6" descr="Диаграмма ответов в Формах. Вопрос: Чи обирали ви вибіркові дисципліни з інших спеціальностей?. Количество ответов: 194 ответа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92696"/>
            <a:ext cx="5832648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4790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11560" y="404664"/>
            <a:ext cx="7848872" cy="825272"/>
          </a:xfrm>
        </p:spPr>
        <p:txBody>
          <a:bodyPr/>
          <a:lstStyle/>
          <a:p>
            <a:pPr marL="45720" indent="0" algn="ctr">
              <a:buNone/>
            </a:pPr>
            <a:r>
              <a:rPr lang="ru-RU" b="1" dirty="0" smtClean="0">
                <a:solidFill>
                  <a:srgbClr val="0070C0"/>
                </a:solidFill>
              </a:rPr>
              <a:t>«</a:t>
            </a:r>
            <a:r>
              <a:rPr lang="ru-RU" b="1" dirty="0" err="1" smtClean="0">
                <a:solidFill>
                  <a:srgbClr val="0070C0"/>
                </a:solidFill>
              </a:rPr>
              <a:t>Якщо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</a:rPr>
              <a:t>ви</a:t>
            </a:r>
            <a:r>
              <a:rPr lang="ru-RU" b="1" dirty="0" smtClean="0">
                <a:solidFill>
                  <a:srgbClr val="0070C0"/>
                </a:solidFill>
              </a:rPr>
              <a:t> обирали </a:t>
            </a:r>
            <a:r>
              <a:rPr lang="ru-RU" b="1" dirty="0" err="1">
                <a:solidFill>
                  <a:srgbClr val="0070C0"/>
                </a:solidFill>
              </a:rPr>
              <a:t>вибіркові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дисципліни</a:t>
            </a:r>
            <a:r>
              <a:rPr lang="ru-RU" b="1" dirty="0">
                <a:solidFill>
                  <a:srgbClr val="0070C0"/>
                </a:solidFill>
              </a:rPr>
              <a:t> з </a:t>
            </a:r>
            <a:r>
              <a:rPr lang="ru-RU" b="1" dirty="0" err="1">
                <a:solidFill>
                  <a:srgbClr val="0070C0"/>
                </a:solidFill>
              </a:rPr>
              <a:t>інших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рівнів</a:t>
            </a:r>
            <a:r>
              <a:rPr lang="ru-RU" b="1" dirty="0">
                <a:solidFill>
                  <a:srgbClr val="0070C0"/>
                </a:solidFill>
              </a:rPr>
              <a:t>/</a:t>
            </a:r>
            <a:r>
              <a:rPr lang="ru-RU" b="1" dirty="0" err="1">
                <a:solidFill>
                  <a:srgbClr val="0070C0"/>
                </a:solidFill>
              </a:rPr>
              <a:t>спеціальностей</a:t>
            </a:r>
            <a:r>
              <a:rPr lang="ru-RU" b="1" dirty="0">
                <a:solidFill>
                  <a:srgbClr val="0070C0"/>
                </a:solidFill>
              </a:rPr>
              <a:t>, </a:t>
            </a:r>
            <a:r>
              <a:rPr lang="ru-RU" b="1" dirty="0" err="1">
                <a:solidFill>
                  <a:srgbClr val="0070C0"/>
                </a:solidFill>
              </a:rPr>
              <a:t>які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саме</a:t>
            </a:r>
            <a:r>
              <a:rPr lang="ru-RU" b="1" dirty="0" smtClean="0">
                <a:solidFill>
                  <a:srgbClr val="0070C0"/>
                </a:solidFill>
              </a:rPr>
              <a:t>?»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619672" y="1268760"/>
            <a:ext cx="5734050" cy="54006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800" b="1" dirty="0" smtClean="0">
                <a:solidFill>
                  <a:schemeClr val="accent6">
                    <a:lumMod val="75000"/>
                  </a:schemeClr>
                </a:solidFill>
              </a:rPr>
              <a:t>025 Музичне мистецтво</a:t>
            </a:r>
            <a:endParaRPr lang="ru-RU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1808820"/>
            <a:ext cx="775415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/>
              <a:t>Академічний / естрадний спів</a:t>
            </a:r>
            <a:endParaRPr lang="ru-RU" sz="2000" dirty="0"/>
          </a:p>
          <a:p>
            <a:r>
              <a:rPr lang="uk-UA" sz="2000" dirty="0"/>
              <a:t>Ансамбль сучасної музики </a:t>
            </a:r>
            <a:endParaRPr lang="ru-RU" sz="2000" dirty="0"/>
          </a:p>
          <a:p>
            <a:r>
              <a:rPr lang="uk-UA" sz="2000" dirty="0"/>
              <a:t>Джазова імпровізація</a:t>
            </a:r>
            <a:endParaRPr lang="ru-RU" sz="2000" dirty="0"/>
          </a:p>
          <a:p>
            <a:r>
              <a:rPr lang="uk-UA" sz="2000" dirty="0"/>
              <a:t>Етика </a:t>
            </a:r>
            <a:endParaRPr lang="ru-RU" sz="2000" dirty="0"/>
          </a:p>
          <a:p>
            <a:r>
              <a:rPr lang="uk-UA" sz="2000" dirty="0"/>
              <a:t>Інклюзивна освіта</a:t>
            </a:r>
            <a:endParaRPr lang="ru-RU" sz="2000" dirty="0"/>
          </a:p>
          <a:p>
            <a:r>
              <a:rPr lang="uk-UA" sz="2000" dirty="0"/>
              <a:t>Іноземна мова за професійним спрямуванням</a:t>
            </a:r>
            <a:endParaRPr lang="ru-RU" sz="2000" dirty="0"/>
          </a:p>
          <a:p>
            <a:r>
              <a:rPr lang="uk-UA" sz="2000" dirty="0"/>
              <a:t>Інструментознавство</a:t>
            </a:r>
            <a:endParaRPr lang="ru-RU" sz="2000" dirty="0"/>
          </a:p>
          <a:p>
            <a:r>
              <a:rPr lang="uk-UA" sz="2000" dirty="0" err="1"/>
              <a:t>Інтермедіальні</a:t>
            </a:r>
            <a:r>
              <a:rPr lang="uk-UA" sz="2000" dirty="0"/>
              <a:t> студії в сучасній </a:t>
            </a:r>
            <a:r>
              <a:rPr lang="uk-UA" sz="2000" dirty="0" err="1"/>
              <a:t>музикології</a:t>
            </a:r>
            <a:endParaRPr lang="ru-RU" sz="2000" dirty="0"/>
          </a:p>
          <a:p>
            <a:r>
              <a:rPr lang="uk-UA" sz="2000" dirty="0"/>
              <a:t>Історія контрапункту</a:t>
            </a:r>
            <a:endParaRPr lang="ru-RU" sz="2000" dirty="0"/>
          </a:p>
          <a:p>
            <a:r>
              <a:rPr lang="uk-UA" sz="2000" dirty="0"/>
              <a:t>Історія українських автентичних інструментів</a:t>
            </a:r>
            <a:endParaRPr lang="ru-RU" sz="2000" dirty="0"/>
          </a:p>
          <a:p>
            <a:r>
              <a:rPr lang="uk-UA" sz="2000" dirty="0"/>
              <a:t>Історія музичного театру: опера – оперета - мюзикл</a:t>
            </a:r>
            <a:endParaRPr lang="ru-RU" sz="2000" dirty="0"/>
          </a:p>
          <a:p>
            <a:r>
              <a:rPr lang="uk-UA" sz="2000" dirty="0"/>
              <a:t>Композиція </a:t>
            </a:r>
            <a:endParaRPr lang="ru-RU" sz="2000" dirty="0"/>
          </a:p>
          <a:p>
            <a:r>
              <a:rPr lang="uk-UA" sz="2000" dirty="0"/>
              <a:t>Місто Харків: на пограниччі ідей, ідеологій, культур та соціальних експериментів, XVIII-</a:t>
            </a:r>
            <a:r>
              <a:rPr lang="uk-UA" sz="2000" dirty="0" err="1"/>
              <a:t>XXIст</a:t>
            </a:r>
            <a:r>
              <a:rPr lang="uk-UA" sz="2000" dirty="0"/>
              <a:t>.</a:t>
            </a:r>
            <a:endParaRPr lang="ru-RU" sz="2000" dirty="0"/>
          </a:p>
          <a:p>
            <a:r>
              <a:rPr lang="uk-UA" sz="2000" dirty="0"/>
              <a:t>Мистецтво публічного виступу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734843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11560" y="404664"/>
            <a:ext cx="7848872" cy="825272"/>
          </a:xfrm>
        </p:spPr>
        <p:txBody>
          <a:bodyPr/>
          <a:lstStyle/>
          <a:p>
            <a:pPr marL="45720" indent="0" algn="ctr">
              <a:buNone/>
            </a:pPr>
            <a:r>
              <a:rPr lang="ru-RU" b="1" dirty="0" smtClean="0">
                <a:solidFill>
                  <a:srgbClr val="0070C0"/>
                </a:solidFill>
              </a:rPr>
              <a:t>«</a:t>
            </a:r>
            <a:r>
              <a:rPr lang="ru-RU" b="1" dirty="0" err="1" smtClean="0">
                <a:solidFill>
                  <a:srgbClr val="0070C0"/>
                </a:solidFill>
              </a:rPr>
              <a:t>Якщо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</a:rPr>
              <a:t>ви</a:t>
            </a:r>
            <a:r>
              <a:rPr lang="ru-RU" b="1" dirty="0" smtClean="0">
                <a:solidFill>
                  <a:srgbClr val="0070C0"/>
                </a:solidFill>
              </a:rPr>
              <a:t> обирали </a:t>
            </a:r>
            <a:r>
              <a:rPr lang="ru-RU" b="1" dirty="0" err="1">
                <a:solidFill>
                  <a:srgbClr val="0070C0"/>
                </a:solidFill>
              </a:rPr>
              <a:t>вибіркові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дисципліни</a:t>
            </a:r>
            <a:r>
              <a:rPr lang="ru-RU" b="1" dirty="0">
                <a:solidFill>
                  <a:srgbClr val="0070C0"/>
                </a:solidFill>
              </a:rPr>
              <a:t> з </a:t>
            </a:r>
            <a:r>
              <a:rPr lang="ru-RU" b="1" dirty="0" err="1">
                <a:solidFill>
                  <a:srgbClr val="0070C0"/>
                </a:solidFill>
              </a:rPr>
              <a:t>інших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рівнів</a:t>
            </a:r>
            <a:r>
              <a:rPr lang="ru-RU" b="1" dirty="0">
                <a:solidFill>
                  <a:srgbClr val="0070C0"/>
                </a:solidFill>
              </a:rPr>
              <a:t>/</a:t>
            </a:r>
            <a:r>
              <a:rPr lang="ru-RU" b="1" dirty="0" err="1">
                <a:solidFill>
                  <a:srgbClr val="0070C0"/>
                </a:solidFill>
              </a:rPr>
              <a:t>спеціальностей</a:t>
            </a:r>
            <a:r>
              <a:rPr lang="ru-RU" b="1" dirty="0">
                <a:solidFill>
                  <a:srgbClr val="0070C0"/>
                </a:solidFill>
              </a:rPr>
              <a:t>, </a:t>
            </a:r>
            <a:r>
              <a:rPr lang="ru-RU" b="1" dirty="0" err="1">
                <a:solidFill>
                  <a:srgbClr val="0070C0"/>
                </a:solidFill>
              </a:rPr>
              <a:t>які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саме</a:t>
            </a:r>
            <a:r>
              <a:rPr lang="ru-RU" b="1" dirty="0" smtClean="0">
                <a:solidFill>
                  <a:srgbClr val="0070C0"/>
                </a:solidFill>
              </a:rPr>
              <a:t>?» (</a:t>
            </a:r>
            <a:r>
              <a:rPr lang="ru-RU" b="1" dirty="0" err="1" smtClean="0">
                <a:solidFill>
                  <a:srgbClr val="0070C0"/>
                </a:solidFill>
              </a:rPr>
              <a:t>продовження</a:t>
            </a:r>
            <a:r>
              <a:rPr lang="ru-RU" b="1" dirty="0" smtClean="0">
                <a:solidFill>
                  <a:srgbClr val="0070C0"/>
                </a:solidFill>
              </a:rPr>
              <a:t>)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119064" y="1808820"/>
            <a:ext cx="7106083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200" dirty="0"/>
              <a:t>Музична психологія </a:t>
            </a:r>
            <a:endParaRPr lang="ru-RU" sz="2200" dirty="0"/>
          </a:p>
          <a:p>
            <a:r>
              <a:rPr lang="uk-UA" sz="2200" dirty="0"/>
              <a:t>Музична ритміка</a:t>
            </a:r>
            <a:endParaRPr lang="ru-RU" sz="2200" dirty="0"/>
          </a:p>
          <a:p>
            <a:r>
              <a:rPr lang="uk-UA" sz="2200" dirty="0"/>
              <a:t>Музично-просвітницька майстерність</a:t>
            </a:r>
            <a:endParaRPr lang="ru-RU" sz="2200" dirty="0"/>
          </a:p>
          <a:p>
            <a:r>
              <a:rPr lang="uk-UA" sz="2200" dirty="0"/>
              <a:t>Практикум з церковного співу</a:t>
            </a:r>
            <a:endParaRPr lang="ru-RU" sz="2200" dirty="0"/>
          </a:p>
          <a:p>
            <a:r>
              <a:rPr lang="uk-UA" sz="2200" dirty="0"/>
              <a:t>Онтологія музичної творчості </a:t>
            </a:r>
            <a:endParaRPr lang="ru-RU" sz="2200" dirty="0"/>
          </a:p>
          <a:p>
            <a:r>
              <a:rPr lang="uk-UA" sz="2200" dirty="0" err="1"/>
              <a:t>Оперознавство</a:t>
            </a:r>
            <a:endParaRPr lang="ru-RU" sz="2200" dirty="0"/>
          </a:p>
          <a:p>
            <a:r>
              <a:rPr lang="uk-UA" sz="2200" dirty="0"/>
              <a:t>Оркестрове диригування</a:t>
            </a:r>
            <a:endParaRPr lang="ru-RU" sz="2200" dirty="0"/>
          </a:p>
          <a:p>
            <a:r>
              <a:rPr lang="uk-UA" sz="2200" dirty="0"/>
              <a:t>Основи композиції</a:t>
            </a:r>
            <a:endParaRPr lang="ru-RU" sz="2200" dirty="0"/>
          </a:p>
          <a:p>
            <a:r>
              <a:rPr lang="uk-UA" sz="2200" dirty="0" err="1"/>
              <a:t>Перформенс</a:t>
            </a:r>
            <a:endParaRPr lang="ru-RU" sz="2200" dirty="0"/>
          </a:p>
          <a:p>
            <a:r>
              <a:rPr lang="uk-UA" sz="2200" dirty="0"/>
              <a:t>Практикум з композиції</a:t>
            </a:r>
            <a:endParaRPr lang="ru-RU" sz="2200" dirty="0"/>
          </a:p>
          <a:p>
            <a:r>
              <a:rPr lang="uk-UA" sz="2200" dirty="0"/>
              <a:t>Психологія та практика сценічного виступу</a:t>
            </a:r>
            <a:endParaRPr lang="ru-RU" sz="2200" dirty="0"/>
          </a:p>
          <a:p>
            <a:r>
              <a:rPr lang="uk-UA" sz="2200" dirty="0"/>
              <a:t>Хор</a:t>
            </a:r>
            <a:endParaRPr lang="ru-RU" sz="2200" dirty="0"/>
          </a:p>
          <a:p>
            <a:r>
              <a:rPr lang="en-US" sz="2200" dirty="0"/>
              <a:t>English music of the New Renaissance era </a:t>
            </a:r>
            <a:endParaRPr lang="ru-RU" sz="2200" dirty="0"/>
          </a:p>
          <a:p>
            <a:r>
              <a:rPr lang="en-US" sz="2200" dirty="0"/>
              <a:t>The new ways of XX -XXI century music theater</a:t>
            </a:r>
            <a:endParaRPr lang="ru-RU" sz="2200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619672" y="1268760"/>
            <a:ext cx="5734050" cy="54006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800" b="1" dirty="0" smtClean="0">
                <a:solidFill>
                  <a:schemeClr val="accent6">
                    <a:lumMod val="75000"/>
                  </a:schemeClr>
                </a:solidFill>
              </a:rPr>
              <a:t>025 Музичне мистецтво</a:t>
            </a:r>
            <a:endParaRPr lang="ru-RU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478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/>
          </p:cNvSpPr>
          <p:nvPr>
            <p:ph sz="quarter" idx="13"/>
          </p:nvPr>
        </p:nvSpPr>
        <p:spPr>
          <a:xfrm>
            <a:off x="611560" y="404664"/>
            <a:ext cx="7848872" cy="825272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2400" b="1" dirty="0" smtClean="0">
                <a:solidFill>
                  <a:srgbClr val="0070C0"/>
                </a:solidFill>
              </a:rPr>
              <a:t>«</a:t>
            </a:r>
            <a:r>
              <a:rPr lang="ru-RU" sz="2400" b="1" dirty="0" err="1" smtClean="0">
                <a:solidFill>
                  <a:srgbClr val="0070C0"/>
                </a:solidFill>
              </a:rPr>
              <a:t>Якщо</a:t>
            </a:r>
            <a:r>
              <a:rPr lang="ru-RU" sz="2400" b="1" dirty="0" smtClean="0">
                <a:solidFill>
                  <a:srgbClr val="0070C0"/>
                </a:solidFill>
              </a:rPr>
              <a:t> </a:t>
            </a:r>
            <a:r>
              <a:rPr lang="ru-RU" sz="2400" b="1" dirty="0" err="1" smtClean="0">
                <a:solidFill>
                  <a:srgbClr val="0070C0"/>
                </a:solidFill>
              </a:rPr>
              <a:t>ви</a:t>
            </a:r>
            <a:r>
              <a:rPr lang="ru-RU" sz="2400" b="1" dirty="0" smtClean="0">
                <a:solidFill>
                  <a:srgbClr val="0070C0"/>
                </a:solidFill>
              </a:rPr>
              <a:t> обирали </a:t>
            </a:r>
            <a:r>
              <a:rPr lang="ru-RU" sz="2400" b="1" dirty="0" err="1">
                <a:solidFill>
                  <a:srgbClr val="0070C0"/>
                </a:solidFill>
              </a:rPr>
              <a:t>вибіркові</a:t>
            </a:r>
            <a:r>
              <a:rPr lang="ru-RU" sz="2400" b="1" dirty="0">
                <a:solidFill>
                  <a:srgbClr val="0070C0"/>
                </a:solidFill>
              </a:rPr>
              <a:t> </a:t>
            </a:r>
            <a:r>
              <a:rPr lang="ru-RU" sz="2400" b="1" dirty="0" err="1">
                <a:solidFill>
                  <a:srgbClr val="0070C0"/>
                </a:solidFill>
              </a:rPr>
              <a:t>дисципліни</a:t>
            </a:r>
            <a:r>
              <a:rPr lang="ru-RU" sz="2400" b="1" dirty="0">
                <a:solidFill>
                  <a:srgbClr val="0070C0"/>
                </a:solidFill>
              </a:rPr>
              <a:t> з </a:t>
            </a:r>
            <a:r>
              <a:rPr lang="ru-RU" sz="2400" b="1" dirty="0" err="1">
                <a:solidFill>
                  <a:srgbClr val="0070C0"/>
                </a:solidFill>
              </a:rPr>
              <a:t>інших</a:t>
            </a:r>
            <a:r>
              <a:rPr lang="ru-RU" sz="2400" b="1" dirty="0">
                <a:solidFill>
                  <a:srgbClr val="0070C0"/>
                </a:solidFill>
              </a:rPr>
              <a:t> </a:t>
            </a:r>
            <a:r>
              <a:rPr lang="ru-RU" sz="2400" b="1" dirty="0" err="1">
                <a:solidFill>
                  <a:srgbClr val="0070C0"/>
                </a:solidFill>
              </a:rPr>
              <a:t>рівнів</a:t>
            </a:r>
            <a:r>
              <a:rPr lang="ru-RU" sz="2400" b="1" dirty="0">
                <a:solidFill>
                  <a:srgbClr val="0070C0"/>
                </a:solidFill>
              </a:rPr>
              <a:t>/</a:t>
            </a:r>
            <a:r>
              <a:rPr lang="ru-RU" sz="2400" b="1" dirty="0" err="1">
                <a:solidFill>
                  <a:srgbClr val="0070C0"/>
                </a:solidFill>
              </a:rPr>
              <a:t>спеціальностей</a:t>
            </a:r>
            <a:r>
              <a:rPr lang="ru-RU" sz="2400" b="1" dirty="0">
                <a:solidFill>
                  <a:srgbClr val="0070C0"/>
                </a:solidFill>
              </a:rPr>
              <a:t>, </a:t>
            </a:r>
            <a:r>
              <a:rPr lang="ru-RU" sz="2400" b="1" dirty="0" err="1">
                <a:solidFill>
                  <a:srgbClr val="0070C0"/>
                </a:solidFill>
              </a:rPr>
              <a:t>які</a:t>
            </a:r>
            <a:r>
              <a:rPr lang="ru-RU" sz="2400" b="1" dirty="0">
                <a:solidFill>
                  <a:srgbClr val="0070C0"/>
                </a:solidFill>
              </a:rPr>
              <a:t> </a:t>
            </a:r>
            <a:r>
              <a:rPr lang="ru-RU" sz="2400" b="1" dirty="0" err="1">
                <a:solidFill>
                  <a:srgbClr val="0070C0"/>
                </a:solidFill>
              </a:rPr>
              <a:t>саме</a:t>
            </a:r>
            <a:r>
              <a:rPr lang="ru-RU" sz="2400" b="1" dirty="0" smtClean="0">
                <a:solidFill>
                  <a:srgbClr val="0070C0"/>
                </a:solidFill>
              </a:rPr>
              <a:t>?»</a:t>
            </a:r>
            <a:endParaRPr lang="ru-RU" sz="2400" b="1" dirty="0">
              <a:solidFill>
                <a:srgbClr val="0070C0"/>
              </a:solidFill>
            </a:endParaRP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619672" y="1412776"/>
            <a:ext cx="5734050" cy="54006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800" b="1" dirty="0" smtClean="0">
                <a:solidFill>
                  <a:schemeClr val="accent6">
                    <a:lumMod val="75000"/>
                  </a:schemeClr>
                </a:solidFill>
              </a:rPr>
              <a:t>026 Сценічне мистецтво</a:t>
            </a:r>
            <a:endParaRPr lang="ru-RU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15616" y="2204864"/>
            <a:ext cx="734481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/>
              <a:t>Астрономія</a:t>
            </a:r>
            <a:endParaRPr lang="ru-RU" sz="2400" b="1" dirty="0"/>
          </a:p>
          <a:p>
            <a:r>
              <a:rPr lang="uk-UA" sz="2400" b="1" dirty="0"/>
              <a:t>Ексцентрика</a:t>
            </a:r>
            <a:endParaRPr lang="ru-RU" sz="2400" b="1" dirty="0"/>
          </a:p>
          <a:p>
            <a:r>
              <a:rPr lang="uk-UA" sz="2400" b="1" dirty="0"/>
              <a:t>Історія музичного театру</a:t>
            </a:r>
            <a:endParaRPr lang="ru-RU" sz="2400" b="1" dirty="0"/>
          </a:p>
          <a:p>
            <a:r>
              <a:rPr lang="uk-UA" sz="2400" b="1" dirty="0"/>
              <a:t>Методика викладання сценічної мови</a:t>
            </a:r>
            <a:endParaRPr lang="ru-RU" sz="2400" b="1" dirty="0"/>
          </a:p>
          <a:p>
            <a:r>
              <a:rPr lang="uk-UA" sz="2400" b="1" dirty="0"/>
              <a:t>Мультимедійні технології</a:t>
            </a:r>
            <a:endParaRPr lang="ru-RU" sz="2400" b="1" dirty="0"/>
          </a:p>
          <a:p>
            <a:r>
              <a:rPr lang="uk-UA" sz="2400" b="1" dirty="0"/>
              <a:t>Основні тенденції розвитку сучасного українського театру</a:t>
            </a:r>
            <a:endParaRPr lang="ru-RU" sz="2400" b="1" dirty="0"/>
          </a:p>
          <a:p>
            <a:r>
              <a:rPr lang="uk-UA" sz="2400" b="1" dirty="0"/>
              <a:t>Пантоміма</a:t>
            </a:r>
            <a:endParaRPr lang="ru-RU" sz="2400" b="1" dirty="0"/>
          </a:p>
          <a:p>
            <a:r>
              <a:rPr lang="uk-UA" sz="2400" b="1" dirty="0"/>
              <a:t>Підприємництво</a:t>
            </a:r>
            <a:endParaRPr lang="ru-RU" sz="2400" b="1" dirty="0"/>
          </a:p>
          <a:p>
            <a:r>
              <a:rPr lang="uk-UA" sz="2400" b="1" dirty="0"/>
              <a:t>Проектна діяльність у театральному мистецтві</a:t>
            </a:r>
            <a:endParaRPr lang="ru-RU" sz="2400" b="1" dirty="0"/>
          </a:p>
          <a:p>
            <a:r>
              <a:rPr lang="uk-UA" sz="2400" b="1" dirty="0"/>
              <a:t>Робота актора з мікрофоном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1756533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9653532"/>
              </p:ext>
            </p:extLst>
          </p:nvPr>
        </p:nvGraphicFramePr>
        <p:xfrm>
          <a:off x="755576" y="3068959"/>
          <a:ext cx="7992888" cy="22082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11536"/>
                <a:gridCol w="4081352"/>
              </a:tblGrid>
              <a:tr h="50405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400" i="1" dirty="0">
                          <a:solidFill>
                            <a:schemeClr val="tx1"/>
                          </a:solidFill>
                          <a:effectLst/>
                        </a:rPr>
                        <a:t>Спеціальність</a:t>
                      </a:r>
                      <a:endParaRPr lang="ru-RU" sz="2400" i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400" i="1" dirty="0">
                          <a:solidFill>
                            <a:schemeClr val="tx1"/>
                          </a:solidFill>
                          <a:effectLst/>
                        </a:rPr>
                        <a:t>Кількість </a:t>
                      </a:r>
                      <a:r>
                        <a:rPr lang="uk-UA" sz="2400" i="1" dirty="0" smtClean="0">
                          <a:solidFill>
                            <a:schemeClr val="tx1"/>
                          </a:solidFill>
                          <a:effectLst/>
                        </a:rPr>
                        <a:t>респондентів</a:t>
                      </a:r>
                      <a:r>
                        <a:rPr lang="uk-UA" sz="2400" i="1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ru-RU" sz="2400" i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91210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solidFill>
                            <a:schemeClr val="tx1"/>
                          </a:solidFill>
                          <a:effectLst/>
                        </a:rPr>
                        <a:t>025 Музичне мистецтво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 smtClean="0">
                          <a:solidFill>
                            <a:schemeClr val="tx1"/>
                          </a:solidFill>
                          <a:effectLst/>
                        </a:rPr>
                        <a:t>28 %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solidFill>
                            <a:schemeClr val="tx1"/>
                          </a:solidFill>
                          <a:effectLst/>
                        </a:rPr>
                        <a:t>026 Сценічне мистецтво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 smtClean="0">
                          <a:solidFill>
                            <a:schemeClr val="tx1"/>
                          </a:solidFill>
                          <a:effectLst/>
                        </a:rPr>
                        <a:t>31 %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</a:tr>
            </a:tbl>
          </a:graphicData>
        </a:graphic>
      </p:graphicFrame>
      <p:sp>
        <p:nvSpPr>
          <p:cNvPr id="5" name="Подзаголовок 2"/>
          <p:cNvSpPr txBox="1">
            <a:spLocks/>
          </p:cNvSpPr>
          <p:nvPr/>
        </p:nvSpPr>
        <p:spPr>
          <a:xfrm>
            <a:off x="827584" y="1190758"/>
            <a:ext cx="7632848" cy="60398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b="1" dirty="0" smtClean="0">
                <a:solidFill>
                  <a:schemeClr val="tx1"/>
                </a:solidFill>
                <a:latin typeface="+mj-lt"/>
                <a:cs typeface="Calibri" panose="020F0502020204030204" pitchFamily="34" charset="0"/>
              </a:rPr>
              <a:t>Термін проведення опитування: </a:t>
            </a:r>
            <a:r>
              <a:rPr lang="uk-UA" sz="2600" b="1" dirty="0" smtClean="0">
                <a:solidFill>
                  <a:srgbClr val="0033CC"/>
                </a:solidFill>
                <a:latin typeface="+mj-lt"/>
                <a:cs typeface="Calibri" panose="020F0502020204030204" pitchFamily="34" charset="0"/>
              </a:rPr>
              <a:t>лютий, 2023</a:t>
            </a: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869326" y="2362840"/>
            <a:ext cx="7632848" cy="60398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b="1" dirty="0" smtClean="0">
                <a:solidFill>
                  <a:schemeClr val="tx1"/>
                </a:solidFill>
                <a:latin typeface="+mj-lt"/>
                <a:cs typeface="Calibri" panose="020F0502020204030204" pitchFamily="34" charset="0"/>
              </a:rPr>
              <a:t>В опитуванні взяли участь здобувачі:</a:t>
            </a:r>
            <a:endParaRPr lang="uk-UA" sz="2600" b="1" dirty="0" smtClean="0">
              <a:solidFill>
                <a:srgbClr val="0033CC"/>
              </a:solidFill>
              <a:latin typeface="+mj-lt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5958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Диаграмма ответов в Формах. Вопрос: Рівень освіти. Количество ответов: 69 ответов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4008032"/>
            <a:ext cx="5976664" cy="2622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Диаграмма ответов в Формах. Вопрос: Рівень освіти. Количество ответов: 194 ответа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114" y="692696"/>
            <a:ext cx="5734050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одзаголовок 2"/>
          <p:cNvSpPr txBox="1">
            <a:spLocks/>
          </p:cNvSpPr>
          <p:nvPr/>
        </p:nvSpPr>
        <p:spPr>
          <a:xfrm>
            <a:off x="291023" y="244205"/>
            <a:ext cx="5734050" cy="54006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-UA" b="1" dirty="0" smtClean="0">
                <a:solidFill>
                  <a:schemeClr val="tx1"/>
                </a:solidFill>
              </a:rPr>
              <a:t>025 Музичне мистецтво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7" name="Подзаголовок 2"/>
          <p:cNvSpPr txBox="1">
            <a:spLocks/>
          </p:cNvSpPr>
          <p:nvPr/>
        </p:nvSpPr>
        <p:spPr>
          <a:xfrm>
            <a:off x="3707904" y="3470752"/>
            <a:ext cx="4680520" cy="54006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-UA" b="1" dirty="0" smtClean="0">
                <a:solidFill>
                  <a:schemeClr val="tx1"/>
                </a:solidFill>
              </a:rPr>
              <a:t>026 Сценічне мистецтво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0620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962596038"/>
              </p:ext>
            </p:extLst>
          </p:nvPr>
        </p:nvGraphicFramePr>
        <p:xfrm>
          <a:off x="467544" y="1700808"/>
          <a:ext cx="8352928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одзаголовок 2"/>
          <p:cNvSpPr txBox="1">
            <a:spLocks/>
          </p:cNvSpPr>
          <p:nvPr/>
        </p:nvSpPr>
        <p:spPr>
          <a:xfrm>
            <a:off x="683568" y="332656"/>
            <a:ext cx="7920880" cy="1296144"/>
          </a:xfrm>
          <a:prstGeom prst="rect">
            <a:avLst/>
          </a:prstGeom>
        </p:spPr>
        <p:txBody>
          <a:bodyPr/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000" b="1" dirty="0" smtClean="0">
                <a:solidFill>
                  <a:schemeClr val="tx1"/>
                </a:solidFill>
              </a:rPr>
              <a:t>Рейтинг вибіркових дисциплін, обраних здобувачами спеціальностей 025 Музичне мистецтво, </a:t>
            </a:r>
          </a:p>
          <a:p>
            <a:pPr marL="4572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000" b="1" dirty="0" smtClean="0">
                <a:solidFill>
                  <a:schemeClr val="tx1"/>
                </a:solidFill>
              </a:rPr>
              <a:t>026 Сценічне </a:t>
            </a:r>
            <a:r>
              <a:rPr lang="uk-UA" sz="2000" b="1" dirty="0">
                <a:solidFill>
                  <a:schemeClr val="tx1"/>
                </a:solidFill>
              </a:rPr>
              <a:t>мистецтво </a:t>
            </a:r>
            <a:r>
              <a:rPr lang="uk-UA" sz="2000" b="1" dirty="0" smtClean="0">
                <a:solidFill>
                  <a:schemeClr val="tx1"/>
                </a:solidFill>
              </a:rPr>
              <a:t>спільно</a:t>
            </a:r>
          </a:p>
          <a:p>
            <a:pPr marL="4572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000" b="1" dirty="0" smtClean="0">
                <a:solidFill>
                  <a:schemeClr val="tx1"/>
                </a:solidFill>
              </a:rPr>
              <a:t> </a:t>
            </a:r>
            <a:r>
              <a:rPr lang="uk-UA" sz="2000" b="1" dirty="0">
                <a:solidFill>
                  <a:schemeClr val="tx1"/>
                </a:solidFill>
              </a:rPr>
              <a:t>2022/2023 </a:t>
            </a:r>
            <a:r>
              <a:rPr lang="uk-UA" sz="2000" b="1" dirty="0" err="1">
                <a:solidFill>
                  <a:schemeClr val="tx1"/>
                </a:solidFill>
              </a:rPr>
              <a:t>н.р</a:t>
            </a:r>
            <a:r>
              <a:rPr lang="uk-UA" sz="2000" b="1" dirty="0">
                <a:solidFill>
                  <a:schemeClr val="tx1"/>
                </a:solidFill>
              </a:rPr>
              <a:t>. </a:t>
            </a:r>
            <a:endParaRPr lang="ru-RU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8464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>
          <a:xfrm>
            <a:off x="1043608" y="332656"/>
            <a:ext cx="7272808" cy="108012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-UA" b="1" dirty="0" smtClean="0">
                <a:solidFill>
                  <a:schemeClr val="tx1"/>
                </a:solidFill>
              </a:rPr>
              <a:t>Рейтинг вибіркових дисциплін, обраних здобувачами спеціальності 025 Музичне </a:t>
            </a:r>
            <a:r>
              <a:rPr lang="uk-UA" b="1" dirty="0">
                <a:solidFill>
                  <a:schemeClr val="tx1"/>
                </a:solidFill>
              </a:rPr>
              <a:t>мистецтво </a:t>
            </a:r>
            <a:r>
              <a:rPr lang="uk-UA" b="1" dirty="0" smtClean="0">
                <a:solidFill>
                  <a:schemeClr val="tx1"/>
                </a:solidFill>
              </a:rPr>
              <a:t>2022/2023 </a:t>
            </a:r>
            <a:r>
              <a:rPr lang="uk-UA" b="1" dirty="0" err="1">
                <a:solidFill>
                  <a:schemeClr val="tx1"/>
                </a:solidFill>
              </a:rPr>
              <a:t>н.р</a:t>
            </a:r>
            <a:r>
              <a:rPr lang="uk-UA" b="1" dirty="0">
                <a:solidFill>
                  <a:schemeClr val="tx1"/>
                </a:solidFill>
              </a:rPr>
              <a:t>. </a:t>
            </a:r>
            <a:r>
              <a:rPr lang="uk-UA" b="1" dirty="0" smtClean="0">
                <a:solidFill>
                  <a:schemeClr val="tx1"/>
                </a:solidFill>
              </a:rPr>
              <a:t>(частина 1)</a:t>
            </a:r>
            <a:endParaRPr lang="ru-RU" b="1" dirty="0">
              <a:solidFill>
                <a:schemeClr val="tx1"/>
              </a:solidFill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219455206"/>
              </p:ext>
            </p:extLst>
          </p:nvPr>
        </p:nvGraphicFramePr>
        <p:xfrm>
          <a:off x="107504" y="1313384"/>
          <a:ext cx="8856984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82353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 txBox="1">
            <a:spLocks/>
          </p:cNvSpPr>
          <p:nvPr/>
        </p:nvSpPr>
        <p:spPr>
          <a:xfrm>
            <a:off x="1043608" y="332656"/>
            <a:ext cx="7272808" cy="108012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-UA" b="1" dirty="0" smtClean="0">
                <a:solidFill>
                  <a:schemeClr val="tx1"/>
                </a:solidFill>
              </a:rPr>
              <a:t>Рейтинг вибіркових дисциплін обраних здобувачами спеціальності 025 Музичне </a:t>
            </a:r>
            <a:r>
              <a:rPr lang="uk-UA" b="1" dirty="0">
                <a:solidFill>
                  <a:schemeClr val="tx1"/>
                </a:solidFill>
              </a:rPr>
              <a:t>мистецтво </a:t>
            </a:r>
            <a:r>
              <a:rPr lang="uk-UA" b="1" dirty="0" smtClean="0">
                <a:solidFill>
                  <a:schemeClr val="tx1"/>
                </a:solidFill>
              </a:rPr>
              <a:t>2022/2023 </a:t>
            </a:r>
            <a:r>
              <a:rPr lang="uk-UA" b="1" dirty="0" err="1">
                <a:solidFill>
                  <a:schemeClr val="tx1"/>
                </a:solidFill>
              </a:rPr>
              <a:t>н.р</a:t>
            </a:r>
            <a:r>
              <a:rPr lang="uk-UA" b="1" dirty="0">
                <a:solidFill>
                  <a:schemeClr val="tx1"/>
                </a:solidFill>
              </a:rPr>
              <a:t>. </a:t>
            </a:r>
            <a:r>
              <a:rPr lang="uk-UA" b="1" dirty="0" smtClean="0">
                <a:solidFill>
                  <a:schemeClr val="tx1"/>
                </a:solidFill>
              </a:rPr>
              <a:t>(частина 2)</a:t>
            </a:r>
            <a:endParaRPr lang="ru-RU"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136172378"/>
              </p:ext>
            </p:extLst>
          </p:nvPr>
        </p:nvGraphicFramePr>
        <p:xfrm>
          <a:off x="251520" y="1124744"/>
          <a:ext cx="8712968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80058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>
          <a:xfrm>
            <a:off x="1043608" y="332656"/>
            <a:ext cx="7272808" cy="108012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-UA" b="1" dirty="0" smtClean="0">
                <a:solidFill>
                  <a:schemeClr val="tx1"/>
                </a:solidFill>
              </a:rPr>
              <a:t>Рейтинг вибіркових дисциплін, обраних здобувачами спеціальності 025 Музичне </a:t>
            </a:r>
            <a:r>
              <a:rPr lang="uk-UA" b="1" dirty="0">
                <a:solidFill>
                  <a:schemeClr val="tx1"/>
                </a:solidFill>
              </a:rPr>
              <a:t>мистецтво </a:t>
            </a:r>
            <a:r>
              <a:rPr lang="uk-UA" b="1" dirty="0" smtClean="0">
                <a:solidFill>
                  <a:schemeClr val="tx1"/>
                </a:solidFill>
              </a:rPr>
              <a:t>2022/2023 </a:t>
            </a:r>
            <a:r>
              <a:rPr lang="uk-UA" b="1" dirty="0" err="1">
                <a:solidFill>
                  <a:schemeClr val="tx1"/>
                </a:solidFill>
              </a:rPr>
              <a:t>н.р</a:t>
            </a:r>
            <a:r>
              <a:rPr lang="uk-UA" b="1" dirty="0">
                <a:solidFill>
                  <a:schemeClr val="tx1"/>
                </a:solidFill>
              </a:rPr>
              <a:t>. </a:t>
            </a:r>
            <a:r>
              <a:rPr lang="uk-UA" b="1" dirty="0" smtClean="0">
                <a:solidFill>
                  <a:schemeClr val="tx1"/>
                </a:solidFill>
              </a:rPr>
              <a:t>(частина 3)</a:t>
            </a:r>
            <a:endParaRPr lang="ru-RU"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24787728"/>
              </p:ext>
            </p:extLst>
          </p:nvPr>
        </p:nvGraphicFramePr>
        <p:xfrm>
          <a:off x="197768" y="1268760"/>
          <a:ext cx="8964488" cy="54594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66859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Диаграмма ответов в Формах. Вопрос: Чи задоволені вибором?. Количество ответов: 194 ответа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651" y="1844824"/>
            <a:ext cx="8424937" cy="3672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одзаголовок 2"/>
          <p:cNvSpPr txBox="1">
            <a:spLocks/>
          </p:cNvSpPr>
          <p:nvPr/>
        </p:nvSpPr>
        <p:spPr>
          <a:xfrm>
            <a:off x="1547664" y="800708"/>
            <a:ext cx="5734050" cy="54006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000" b="1" dirty="0" smtClean="0">
                <a:solidFill>
                  <a:schemeClr val="tx1"/>
                </a:solidFill>
              </a:rPr>
              <a:t>025 Музичне мистецтво</a:t>
            </a:r>
            <a:endParaRPr lang="ru-RU" sz="3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2475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7584" y="188640"/>
            <a:ext cx="7848872" cy="1008112"/>
          </a:xfrm>
        </p:spPr>
        <p:txBody>
          <a:bodyPr>
            <a:normAutofit fontScale="92500"/>
          </a:bodyPr>
          <a:lstStyle/>
          <a:p>
            <a:pPr marL="45720" algn="ctr">
              <a:spcBef>
                <a:spcPts val="0"/>
              </a:spcBef>
              <a:spcAft>
                <a:spcPts val="0"/>
              </a:spcAft>
            </a:pPr>
            <a:r>
              <a:rPr lang="uk-UA" b="1" dirty="0">
                <a:solidFill>
                  <a:schemeClr val="tx1"/>
                </a:solidFill>
              </a:rPr>
              <a:t>Рейтинг вибіркових </a:t>
            </a:r>
            <a:r>
              <a:rPr lang="uk-UA" b="1" dirty="0" smtClean="0">
                <a:solidFill>
                  <a:schemeClr val="tx1"/>
                </a:solidFill>
              </a:rPr>
              <a:t>дисциплін </a:t>
            </a:r>
            <a:r>
              <a:rPr lang="uk-UA" b="1" dirty="0">
                <a:solidFill>
                  <a:schemeClr val="tx1"/>
                </a:solidFill>
              </a:rPr>
              <a:t>за результатами опитування здобувачів спеціальності </a:t>
            </a:r>
            <a:r>
              <a:rPr lang="uk-UA" b="1" dirty="0" smtClean="0">
                <a:solidFill>
                  <a:schemeClr val="tx1"/>
                </a:solidFill>
              </a:rPr>
              <a:t>026 </a:t>
            </a:r>
            <a:r>
              <a:rPr lang="uk-UA" b="1" dirty="0">
                <a:solidFill>
                  <a:schemeClr val="tx1"/>
                </a:solidFill>
              </a:rPr>
              <a:t>Сценічне </a:t>
            </a:r>
            <a:r>
              <a:rPr lang="uk-UA" b="1" dirty="0" smtClean="0">
                <a:solidFill>
                  <a:schemeClr val="tx1"/>
                </a:solidFill>
              </a:rPr>
              <a:t>мистецтво</a:t>
            </a:r>
          </a:p>
          <a:p>
            <a:pPr marL="45720" algn="ctr">
              <a:spcBef>
                <a:spcPts val="0"/>
              </a:spcBef>
              <a:spcAft>
                <a:spcPts val="0"/>
              </a:spcAft>
            </a:pPr>
            <a:r>
              <a:rPr lang="uk-UA" b="1" dirty="0" smtClean="0">
                <a:solidFill>
                  <a:schemeClr val="tx1"/>
                </a:solidFill>
              </a:rPr>
              <a:t>2022/2023 </a:t>
            </a:r>
            <a:r>
              <a:rPr lang="uk-UA" b="1" dirty="0" err="1" smtClean="0">
                <a:solidFill>
                  <a:schemeClr val="tx1"/>
                </a:solidFill>
              </a:rPr>
              <a:t>н.р</a:t>
            </a:r>
            <a:r>
              <a:rPr lang="uk-UA" b="1" dirty="0" smtClean="0">
                <a:solidFill>
                  <a:schemeClr val="tx1"/>
                </a:solidFill>
              </a:rPr>
              <a:t>.</a:t>
            </a:r>
            <a:endParaRPr lang="ru-RU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077366077"/>
              </p:ext>
            </p:extLst>
          </p:nvPr>
        </p:nvGraphicFramePr>
        <p:xfrm>
          <a:off x="179512" y="1052736"/>
          <a:ext cx="8784976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55949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864</TotalTime>
  <Words>350</Words>
  <Application>Microsoft Office PowerPoint</Application>
  <PresentationFormat>Экран (4:3)</PresentationFormat>
  <Paragraphs>76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ХНУМ-ТБ</dc:creator>
  <cp:lastModifiedBy>ХНУМ-ТБ</cp:lastModifiedBy>
  <cp:revision>42</cp:revision>
  <dcterms:created xsi:type="dcterms:W3CDTF">2023-03-24T10:44:51Z</dcterms:created>
  <dcterms:modified xsi:type="dcterms:W3CDTF">2023-04-03T11:12:56Z</dcterms:modified>
</cp:coreProperties>
</file>