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9" r:id="rId3"/>
    <p:sldId id="298" r:id="rId4"/>
    <p:sldId id="258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3" r:id="rId16"/>
    <p:sldId id="295" r:id="rId17"/>
    <p:sldId id="294" r:id="rId18"/>
    <p:sldId id="278" r:id="rId19"/>
    <p:sldId id="292" r:id="rId20"/>
    <p:sldId id="296" r:id="rId21"/>
    <p:sldId id="299" r:id="rId22"/>
    <p:sldId id="297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нна Закурдаева" initials="ИЗ" lastIdx="1" clrIdx="0">
    <p:extLst>
      <p:ext uri="{19B8F6BF-5375-455C-9EA6-DF929625EA0E}">
        <p15:presenceInfo xmlns:p15="http://schemas.microsoft.com/office/powerpoint/2012/main" userId="e6b4ae1bb7d2f6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 showGuides="1">
      <p:cViewPr varScale="1">
        <p:scale>
          <a:sx n="80" d="100"/>
          <a:sy n="80" d="100"/>
        </p:scale>
        <p:origin x="3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0" d="100"/>
          <a:sy n="100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2T15:19:39.75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3CEDC0-68BB-46BB-B9F3-B8EF31EEB3A0}" type="datetime1">
              <a:rPr lang="ru-RU" smtClean="0"/>
              <a:t>02.07.2020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DC0C31-3BFD-43A2-B8EE-356E8F332F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DEC6E-5116-4821-9AE3-DEE2315992C4}" type="datetime1">
              <a:rPr lang="ru-RU" smtClean="0"/>
              <a:pPr/>
              <a:t>02.07.2020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87908AF-65BE-457F-9D87-289A548E61FF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68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spcBef>
                <a:spcPct val="0"/>
              </a:spcBef>
              <a:buNone/>
            </a:pPr>
            <a:endParaRPr lang="ru-RU" sz="4400" b="0" cap="none" spc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rtlCol="0"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 rtlCol="0"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E57-5B89-4511-8CC6-6079B07633C5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4635A6-ECB3-4AF9-B57C-B106D61DFEDF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64896C-24E8-4D5F-B052-5A1AB0EAF74C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6139EC-77DD-4245-BDAF-747936C0A062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F98FF7-D4AF-4A01-B938-1A7924AE577D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8DB762-28BC-4A17-817F-067168240279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5C96E2-989D-481C-AEFC-B953D8B471BD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2602DD-D342-4383-9076-07C03EE82EDD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6670B0-682C-479C-92E5-AB96DE7FDE2B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73E836-8EAB-4C4E-882A-B55263B5151F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884D00-2889-46E0-8C24-54058AF754E0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98DAB2FD-FEEE-4848-9664-614F7FA3E5CB}" type="datetime1">
              <a:rPr lang="ru-RU" noProof="0" smtClean="0"/>
              <a:t>02.07.2020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D068D91-5085-43EA-8734-9AB23AC0958B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0565">
        <p14:prism isContent="1" isInverted="1"/>
      </p:transition>
    </mc:Choice>
    <mc:Fallback xmlns="">
      <p:transition spd="slow" advClick="0" advTm="10565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296" y="1060174"/>
            <a:ext cx="11423374" cy="1655762"/>
          </a:xfrm>
        </p:spPr>
        <p:txBody>
          <a:bodyPr rtlCol="0">
            <a:normAutofit/>
          </a:bodyPr>
          <a:lstStyle/>
          <a:p>
            <a:pPr rtl="0"/>
            <a:r>
              <a:rPr lang="uk-UA" sz="6400" dirty="0">
                <a:solidFill>
                  <a:schemeClr val="accent3">
                    <a:lumMod val="50000"/>
                  </a:schemeClr>
                </a:solidFill>
                <a:latin typeface="Century Schoolbook" panose="02040604050505020304" pitchFamily="18" charset="0"/>
              </a:rPr>
              <a:t>До ювілею А. В. </a:t>
            </a:r>
            <a:r>
              <a:rPr lang="uk-UA" sz="6400" dirty="0" err="1">
                <a:solidFill>
                  <a:schemeClr val="accent3">
                    <a:lumMod val="50000"/>
                  </a:schemeClr>
                </a:solidFill>
                <a:latin typeface="Century Schoolbook" panose="02040604050505020304" pitchFamily="18" charset="0"/>
              </a:rPr>
              <a:t>Калабухіна</a:t>
            </a:r>
            <a:endParaRPr lang="ru-RU" sz="6400" dirty="0">
              <a:solidFill>
                <a:schemeClr val="accent3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uk-UA" sz="5400" i="1" dirty="0">
                <a:solidFill>
                  <a:schemeClr val="accent3"/>
                </a:solidFill>
              </a:rPr>
              <a:t>9</a:t>
            </a:r>
            <a:r>
              <a:rPr lang="ru-RU" sz="5400" i="1" dirty="0">
                <a:solidFill>
                  <a:schemeClr val="accent3"/>
                </a:solidFill>
              </a:rPr>
              <a:t>0 </a:t>
            </a:r>
            <a:r>
              <a:rPr lang="ru-RU" sz="5400" i="1" dirty="0" err="1">
                <a:solidFill>
                  <a:schemeClr val="accent3"/>
                </a:solidFill>
              </a:rPr>
              <a:t>років</a:t>
            </a:r>
            <a:r>
              <a:rPr lang="ru-RU" sz="5400" i="1" dirty="0">
                <a:solidFill>
                  <a:schemeClr val="accent3"/>
                </a:solidFill>
              </a:rPr>
              <a:t> з дня </a:t>
            </a:r>
            <a:r>
              <a:rPr lang="ru-RU" sz="5400" i="1" dirty="0" err="1">
                <a:solidFill>
                  <a:schemeClr val="accent3"/>
                </a:solidFill>
              </a:rPr>
              <a:t>народження</a:t>
            </a:r>
            <a:endParaRPr lang="ru-RU" sz="54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867">
        <p14:prism isContent="1" isInverted="1"/>
      </p:transition>
    </mc:Choice>
    <mc:Fallback>
      <p:transition spd="slow" advClick="0" advTm="1386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2105F-286E-4371-BD6D-C86F192D0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176" y="620199"/>
            <a:ext cx="2464903" cy="1239384"/>
          </a:xfrm>
        </p:spPr>
        <p:txBody>
          <a:bodyPr>
            <a:noAutofit/>
          </a:bodyPr>
          <a:lstStyle/>
          <a:p>
            <a:pPr algn="ctr"/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з народною артисткою України 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Іриной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Яценко.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rgbClr val="865640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Гастролі в Парижі.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16818B-D69B-4888-9AA8-9E9B7B376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4304714" y="4998417"/>
            <a:ext cx="3713870" cy="1443145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Репетиція «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Магніфікат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» И. С. Баха. Концертмейстер Л. І Кучер, солісти – Н. Гребенюк, С. Колеснікова, Т.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Жаркіх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С.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Жеребчевський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1985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863DC5F-9381-424B-98A3-424DCD3B71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749288" y="3826412"/>
            <a:ext cx="2464903" cy="2806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066CCC-FEB0-4DF9-B353-E9E9A0E04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670" y="1166191"/>
            <a:ext cx="3326295" cy="4200939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35A3993-783D-4347-9C1B-1D3CD746B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0800000" flipV="1">
            <a:off x="6095993" y="4320209"/>
            <a:ext cx="2189877" cy="450574"/>
          </a:xfrm>
        </p:spPr>
        <p:txBody>
          <a:bodyPr>
            <a:normAutofit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Євгенія  Мірошниченко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FECD6E2-A68C-4F81-8482-F0164CE3E3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5701979" y="114300"/>
            <a:ext cx="3017952" cy="39782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AD5E27-EF61-412A-9A09-115D4C4A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35" y="225084"/>
            <a:ext cx="2769705" cy="3479994"/>
          </a:xfrm>
          <a:prstGeom prst="rect">
            <a:avLst/>
          </a:prstGeom>
        </p:spPr>
      </p:pic>
      <p:pic>
        <p:nvPicPr>
          <p:cNvPr id="6" name="smetana-b---prodannaya-nevesta-uvertyura">
            <a:hlinkClick r:id="" action="ppaction://media"/>
            <a:extLst>
              <a:ext uri="{FF2B5EF4-FFF2-40B4-BE49-F238E27FC236}">
                <a16:creationId xmlns:a16="http://schemas.microsoft.com/office/drawing/2014/main" id="{08494AA1-A654-48CD-9EAC-EE64873F9D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000" end="128179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8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005">
        <p14:prism isContent="1" isInverted="1"/>
      </p:transition>
    </mc:Choice>
    <mc:Fallback>
      <p:transition spd="slow" advClick="0" advTm="160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  <p14:stopEvt time="15135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7DA6BB-9B2E-48C2-A022-31DA471C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3" y="3456799"/>
            <a:ext cx="4755002" cy="25994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C1057F-21F6-4721-8B06-3C01B2BE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31" y="3280164"/>
            <a:ext cx="4755002" cy="26272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D32DF-D210-4834-91A1-2C0DA47B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232" y="5907454"/>
            <a:ext cx="4755002" cy="81338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А. </a:t>
            </a:r>
            <a:r>
              <a:rPr lang="uk-UA" sz="16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– лауреат премії «</a:t>
            </a:r>
            <a:r>
              <a:rPr lang="uk-UA" sz="16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Харьковчанин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столетия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». </a:t>
            </a:r>
            <a:b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Нагороджують 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Є. Мірошниченко,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В. </a:t>
            </a:r>
            <a:r>
              <a:rPr lang="uk-UA" sz="16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Сташис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  <a:b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6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2000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A1A0F2-EB69-4172-B3F3-9E1CB3DE6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2913283"/>
            <a:ext cx="3460164" cy="366881"/>
          </a:xfrm>
        </p:spPr>
        <p:txBody>
          <a:bodyPr>
            <a:normAutofit fontScale="92500"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Після вистави «Пікова дама» в ХАТОБ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12BEE07-CBE0-44C2-8080-6646C59202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0836" y="137156"/>
            <a:ext cx="4105908" cy="277612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B3DBE34-CBB9-41CB-A808-FFF2C7133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663" y="2630750"/>
            <a:ext cx="5157787" cy="515717"/>
          </a:xfrm>
        </p:spPr>
        <p:txBody>
          <a:bodyPr>
            <a:normAutofit fontScale="92500"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з народною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артисткой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України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Іриной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Яценко. Після вистави «Царська наречена». ХАТОБ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DFD18027-1566-4A62-B68A-62E9026AA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5588" y="6056291"/>
            <a:ext cx="3981156" cy="664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 день 30-річного ювілею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хора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«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Скворушка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».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Органий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зал. 1990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C6F969-C95F-4B8D-B8E6-79C307429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37156"/>
            <a:ext cx="4372460" cy="24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001">
        <p14:prism isContent="1" isInverted="1"/>
      </p:transition>
    </mc:Choice>
    <mc:Fallback>
      <p:transition spd="slow" advClick="0" advTm="1600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02B1-C0BB-41A7-B13E-4522F81E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6375" y="5882964"/>
            <a:ext cx="2349305" cy="671308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А. В.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в Харківській філармонії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F6548-5FBA-439E-AD17-E5B333801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0480" y="1589649"/>
            <a:ext cx="2447777" cy="1209824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Портрет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lvl="0" algn="ctr">
              <a:buClr>
                <a:srgbClr val="637052">
                  <a:lumMod val="75000"/>
                </a:srgbClr>
              </a:buClr>
            </a:pPr>
            <a:r>
              <a:rPr lang="uk-UA" sz="1400" dirty="0">
                <a:solidFill>
                  <a:srgbClr val="865640">
                    <a:lumMod val="50000"/>
                  </a:srgbClr>
                </a:solidFill>
                <a:cs typeface="Times New Roman" panose="02020603050405020304" pitchFamily="18" charset="0"/>
              </a:rPr>
              <a:t>Художник - народний артист України</a:t>
            </a:r>
          </a:p>
          <a:p>
            <a:pPr lvl="0" algn="ctr">
              <a:buClr>
                <a:srgbClr val="637052">
                  <a:lumMod val="75000"/>
                </a:srgbClr>
              </a:buClr>
            </a:pPr>
            <a:r>
              <a:rPr lang="uk-UA" sz="1400" dirty="0">
                <a:solidFill>
                  <a:srgbClr val="865640">
                    <a:lumMod val="50000"/>
                  </a:srgbClr>
                </a:solidFill>
                <a:cs typeface="Times New Roman" panose="02020603050405020304" pitchFamily="18" charset="0"/>
              </a:rPr>
              <a:t> В. </a:t>
            </a:r>
            <a:r>
              <a:rPr lang="uk-UA" sz="1400" dirty="0" err="1">
                <a:solidFill>
                  <a:srgbClr val="865640">
                    <a:lumMod val="50000"/>
                  </a:srgbClr>
                </a:solidFill>
                <a:cs typeface="Times New Roman" panose="02020603050405020304" pitchFamily="18" charset="0"/>
              </a:rPr>
              <a:t>Ганоцький</a:t>
            </a:r>
            <a:r>
              <a:rPr lang="uk-UA" sz="1400" dirty="0">
                <a:solidFill>
                  <a:srgbClr val="865640">
                    <a:lumMod val="50000"/>
                  </a:srgbClr>
                </a:solidFill>
                <a:cs typeface="Times New Roman" panose="02020603050405020304" pitchFamily="18" charset="0"/>
              </a:rPr>
              <a:t>. </a:t>
            </a:r>
            <a:endParaRPr lang="uk-UA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EC0B12-E76C-4859-87B6-00F784352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612358" y="3369638"/>
            <a:ext cx="3452544" cy="935076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П. Васильєв,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С. И.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Коливанова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М. Д. Пилипчук.  2009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99364F-9296-44D3-A1D7-471613F528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9151" y="251399"/>
            <a:ext cx="3488787" cy="5087289"/>
          </a:xfr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8647459C-EAB3-4929-9171-B46190649A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07115" y="251400"/>
            <a:ext cx="5157787" cy="31846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F42790-87A5-4CA1-B880-4B31D835C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571" y="3464170"/>
            <a:ext cx="5157787" cy="328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5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124">
        <p14:prism isContent="1" isInverted="1"/>
      </p:transition>
    </mc:Choice>
    <mc:Fallback>
      <p:transition spd="slow" advClick="0" advTm="1612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BE69E-B982-442C-9D37-F87C3EF1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48363"/>
            <a:ext cx="4471670" cy="345003"/>
          </a:xfrm>
        </p:spPr>
        <p:txBody>
          <a:bodyPr>
            <a:normAutofit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50-річчя роботи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в ХАТОБ. 2003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2DBE61-D037-42AD-908E-ADB4FC73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8201" y="2775440"/>
            <a:ext cx="3123027" cy="516400"/>
          </a:xfrm>
        </p:spPr>
        <p:txBody>
          <a:bodyPr>
            <a:normAutofit/>
          </a:bodyPr>
          <a:lstStyle/>
          <a:p>
            <a:pPr algn="ctr"/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Дж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. Верді «Реквієм», ХАТОБ. 2003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585296C-EFFF-4A4F-97DA-41D3E2F288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3802" y="427237"/>
            <a:ext cx="4790440" cy="24211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93967C-529B-4975-B436-F8C86A0FB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57" y="3664636"/>
            <a:ext cx="4471671" cy="242112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F785B61-F0E5-42A0-9D27-69AC61C67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37095" y="6274191"/>
            <a:ext cx="6625883" cy="392354"/>
          </a:xfrm>
        </p:spPr>
        <p:txBody>
          <a:bodyPr>
            <a:no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з Національним симфонічним оркестром. </a:t>
            </a:r>
            <a:r>
              <a:rPr lang="uk-UA" sz="1400" dirty="0">
                <a:solidFill>
                  <a:srgbClr val="865640">
                    <a:lumMod val="50000"/>
                  </a:srgbClr>
                </a:solidFill>
                <a:cs typeface="Times New Roman" panose="02020603050405020304" pitchFamily="18" charset="0"/>
              </a:rPr>
              <a:t>Київ. 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2005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87D2BAD-8E8C-4CD8-8B75-3D78A0DA1B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370413" y="414903"/>
            <a:ext cx="5157787" cy="24211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F78B58-5E36-4EAD-AA01-77A3998B7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772" y="3581952"/>
            <a:ext cx="4487594" cy="258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979">
        <p14:prism isContent="1" isInverted="1"/>
      </p:transition>
    </mc:Choice>
    <mc:Fallback>
      <p:transition spd="slow" advClick="0" advTm="1597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980F0-02CC-4D3D-BEBD-40FF97DA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88" y="2926080"/>
            <a:ext cx="4201062" cy="502919"/>
          </a:xfrm>
        </p:spPr>
        <p:txBody>
          <a:bodyPr>
            <a:normAutofit fontScale="90000"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Вистава «Кам’яний господар». Оперна студія. 2006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E60DC-5885-4C8A-A78A-7842C1F7F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175" y="4670474"/>
            <a:ext cx="3362179" cy="436099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Прем’єра «Фіалки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Монмартра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». 2006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BC0F666-0C59-4CDC-8CF7-3F1D6456E3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0628" y="3671670"/>
            <a:ext cx="4818377" cy="2645872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E1C9F8F-9522-413C-83E0-DF419744C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94488" y="6376328"/>
            <a:ext cx="2582891" cy="406383"/>
          </a:xfrm>
        </p:spPr>
        <p:txBody>
          <a:bodyPr>
            <a:normAutofit lnSpcReduction="10000"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Ювілейний концерт. 2005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4D1D87A-CDC1-43DE-BCB1-44B2EE7FFA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79312" y="372966"/>
            <a:ext cx="4568138" cy="25888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2BFA25-49A8-4002-9BAC-07181B4A5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" y="1421898"/>
            <a:ext cx="5004910" cy="30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9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727">
        <p14:prism isContent="1" isInverted="1"/>
      </p:transition>
    </mc:Choice>
    <mc:Fallback>
      <p:transition spd="slow" advClick="0" advTm="1572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8034B-66E7-41C4-A2F8-134DB9A0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222" y="2926080"/>
            <a:ext cx="4706418" cy="403123"/>
          </a:xfrm>
        </p:spPr>
        <p:txBody>
          <a:bodyPr>
            <a:no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Прем’єра опери «Русалка» в оперній студії 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ХНУМ імені І. П. Котляревського. 2011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9D76A2-CC29-4D40-AB07-A921E4EF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626" y="4867423"/>
            <a:ext cx="4332458" cy="731519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з народною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артисткой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України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Іриной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Яценко. Початок нового навчального року. ХНУМ імені І. П. Котляревського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E6CBD-25AC-410E-86B9-2F75C6B7F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1655" y="6133513"/>
            <a:ext cx="5120640" cy="576775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80 річний ювілей 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в ХНАТОБ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428ADCEA-A30E-43D9-9AA6-E9987D86CF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27244" y="846138"/>
            <a:ext cx="2534398" cy="3978275"/>
          </a:xfrm>
          <a:prstGeom prst="rect">
            <a:avLst/>
          </a:prstGeom>
        </p:spPr>
      </p:pic>
      <p:pic>
        <p:nvPicPr>
          <p:cNvPr id="34" name="Объект 33">
            <a:extLst>
              <a:ext uri="{FF2B5EF4-FFF2-40B4-BE49-F238E27FC236}">
                <a16:creationId xmlns:a16="http://schemas.microsoft.com/office/drawing/2014/main" id="{A473E087-783B-4807-9AFD-64D81D46C6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33669" y="73075"/>
            <a:ext cx="4706417" cy="2853005"/>
          </a:xfr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EEB32B0-6B49-4441-B2FE-537689EA6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655" y="3528798"/>
            <a:ext cx="5120640" cy="2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694">
        <p14:prism isContent="1" isInverted="1"/>
      </p:transition>
    </mc:Choice>
    <mc:Fallback>
      <p:transition spd="slow" advClick="0" advTm="16694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A9D76A2-CC29-4D40-AB07-A921E4EF5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017" y="4257942"/>
            <a:ext cx="2493562" cy="440668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E6CBD-25AC-410E-86B9-2F75C6B7F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40148" y="6167129"/>
            <a:ext cx="5929700" cy="543159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Виступ національного оркестру України. Диригент –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. 2009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BA25671E-E074-4E13-80D0-E53C6FA15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2091" y="3358663"/>
            <a:ext cx="3873921" cy="543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95 років ХНУМ імені   І. П. Котляревського. Харківські асамблеї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A9E75DAA-D070-462A-ABFE-17BD6C4BC5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705" y="207914"/>
            <a:ext cx="2720187" cy="39782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3C6D51-0838-4FCA-91D3-DA41C7E3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476" y="147712"/>
            <a:ext cx="5263200" cy="308915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A63C64-5C61-489F-AFC5-FEE7DE798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342" y="3358663"/>
            <a:ext cx="4566300" cy="2798306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50C36AC-2A09-400A-86BE-33C24BFE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662" y="4698610"/>
            <a:ext cx="2096086" cy="7033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6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739">
        <p14:prism isContent="1" isInverted="1"/>
      </p:transition>
    </mc:Choice>
    <mc:Fallback>
      <p:transition spd="slow" advClick="0" advTm="1573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D79DC-CD9A-4383-A366-BEA8CF55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474" y="6159401"/>
            <a:ext cx="5157663" cy="3539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B14757-D090-431A-94D9-C3A2A8179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4548" y="2989809"/>
            <a:ext cx="4616077" cy="439192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. Концерт в Харківській філармонії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937832-6D67-469F-A4AA-41C6B501B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34695" y="5427112"/>
            <a:ext cx="4616077" cy="607927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Звітний концерт кафедри оперної підготовки ХНУМ імені І. П. Котляревського в філармонії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9B3DB63-457F-4CBD-91DD-AEA6943A55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0502" y="101060"/>
            <a:ext cx="4787548" cy="2816511"/>
          </a:xfrm>
          <a:prstGeom prst="rect">
            <a:avLst/>
          </a:prstGeo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BA0F375F-C77C-4F8B-B78A-0DFB27B152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178474" y="3649860"/>
            <a:ext cx="5157663" cy="30926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AE02B9-61ED-4427-BE6B-678C9A1B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21" y="115485"/>
            <a:ext cx="4616077" cy="280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4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651">
        <p14:prism isContent="1" isInverted="1"/>
      </p:transition>
    </mc:Choice>
    <mc:Fallback>
      <p:transition spd="slow" advClick="0" advTm="1565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7289C5-E28A-48CC-A6E9-C8F28511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83" y="118288"/>
            <a:ext cx="4416828" cy="307507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51ACDD-E845-4F6E-94FC-93EAD1BAD3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40600" y="1490007"/>
            <a:ext cx="2731245" cy="3578662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F227C840-C8B6-4E2E-A842-43C88FBEED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7046" y="221446"/>
            <a:ext cx="2889754" cy="39810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34492-459C-44BD-8623-83D81C7A3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710" y="2926080"/>
            <a:ext cx="2889754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997">
        <p14:prism isContent="1" isInverted="1"/>
      </p:transition>
    </mc:Choice>
    <mc:Fallback>
      <p:transition spd="slow" advClick="0" advTm="1099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46372-21A3-49A9-BAA2-8439443E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452" y="5299402"/>
            <a:ext cx="3163562" cy="1283958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Диригент професор А.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, професор Л. Кучер, О. Юрина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( Цариця ночі) – вистава В. Моцарта «Чарівна флейта»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15BC77-798E-4099-95C2-A072B1EE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824888" y="2278966"/>
            <a:ext cx="3163562" cy="3545057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07AAA5AB-DDEE-49B1-A519-2A64DFEE3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24888" y="5941381"/>
            <a:ext cx="3225946" cy="641980"/>
          </a:xfrm>
        </p:spPr>
        <p:txBody>
          <a:bodyPr>
            <a:normAutofit fontScale="92500"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Після прем’єри вистави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П. І. Чайковського «Євгеній Онєгін»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AEEF18-2601-4758-BCAB-AA26C8E20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2326" y="135457"/>
            <a:ext cx="5045124" cy="2026151"/>
          </a:xfrm>
        </p:spPr>
        <p:txBody>
          <a:bodyPr>
            <a:no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Колектив кафедри оперної підготовки ХНУМ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імені І. П. Котляревського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Зліва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напрво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: сидять – Л.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Рябцева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М.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Чиженко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М.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Белік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-Золотарьова, А.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Л. Кучер, 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Л. Маркова,  О. Данилова; 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стоять –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Кліментовська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О.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Дугінов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Т. Карпова, </a:t>
            </a:r>
          </a:p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Калоян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І.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Вербицька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Д.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Зуєва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В.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Плужніков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008E5F9-B55C-4D77-BB98-263732C139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6006" y="3404927"/>
            <a:ext cx="1851642" cy="253645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5E67BE-3B4C-43F3-B908-6392FCECF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463560" y="2942385"/>
            <a:ext cx="1851643" cy="2536454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69D9286-3D6D-4DBD-A888-3425D23E2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26006" y="135457"/>
            <a:ext cx="5576320" cy="2398222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604DBF-99BB-4496-806C-9385D1114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167" y="2792774"/>
            <a:ext cx="3108703" cy="25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8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778">
        <p14:prism isContent="1" isInverted="1"/>
      </p:transition>
    </mc:Choice>
    <mc:Fallback>
      <p:transition spd="slow" advClick="0" advTm="1677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EF20D-92B7-40DE-BFBC-BC0E4C65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13" y="4581067"/>
            <a:ext cx="5049077" cy="2199861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Анатолій Васильович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– диригент, педагог. Народний артист України. Професор. Заслужений діяч мистецтв України. Народний артист УРСР. Член НВМС. Голова Харківського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областного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відділення НВМС. Лауреат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рейтінг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-проекту «Харків’янин століття. Довічна державна стипендія за Розпорядженням Президента України. Почесний громадянин Харкова. Лауреат рейтинг. конкурсів «Харків’янин року» серед діячів мистецтва. Лауреат творчої премії Харківської міськради в галузі музичного мистецтва.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F04CC5-0AD9-4D2A-A37B-A88096182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9509" y="1407694"/>
            <a:ext cx="5353878" cy="4331369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    А. В.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народився у Луганську 21 червня 1930 року. В родині не було музикантів, і перше знайомство з музикою відбулося тільки в 14 років. Вже після  року гри в оркестрі Будинку піонерів у 1945 році Анатолій вступив  до Луганського музичного училища де провчився три  роки. У 1948 році А.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став студентом Харківської консерваторії. З того часу весь життєвий  та творчій шлях А. В.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Калабухіна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буде пов’язаний з Харковом.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   За фахом Анатолій  навчався на факультеті народних інструментів у  Н. Т. Лисенка, а заняття з диригування відвідував в класі К. Л. Дорошенка.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    Головний диригент Харківського оперного театру і оперної студії П. М.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Славинський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надав можливість А.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Калабухіну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спробувати себе в якості диригента студійного оперного спектаклю. Під час навчання на п’ятому курсі у 1952-1953 роках А.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працює асистентом головного диригента в оперному театрі, а з 1954 по 1968 рік диригентом Харківського театру опери та балету. Після закінчення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консерваторіі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Анатолій залишився працювати в її стінах викладачем диригування на факультеті народних інструментів, одночасно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працюва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в оперному театрі.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   У 1972 році Анатолій Васильович  стає доцентом кафедри оперної підготовки, у 1976 році його роботу відзначено званням заслуженого діяча мистецтв України, у 1978 році А. </a:t>
            </a:r>
            <a:r>
              <a:rPr lang="uk-UA" sz="35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35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очолює кафедру оперної підготовки  і у 1982 році стає її професором.</a:t>
            </a:r>
          </a:p>
          <a:p>
            <a:pPr algn="just">
              <a:lnSpc>
                <a:spcPct val="110000"/>
              </a:lnSpc>
            </a:pPr>
            <a:endParaRPr lang="ru-RU" sz="3500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3500" u="sng" dirty="0">
                <a:cs typeface="Times New Roman" panose="02020603050405020304" pitchFamily="18" charset="0"/>
              </a:rPr>
              <a:t>     </a:t>
            </a:r>
          </a:p>
          <a:p>
            <a:pPr algn="just"/>
            <a:endParaRPr lang="ru-RU" sz="1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3BE2FF-52CF-45E4-8E13-3170033FE1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792" y="443949"/>
            <a:ext cx="5155095" cy="379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8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699">
        <p14:prism isContent="1" isInverted="1"/>
      </p:transition>
    </mc:Choice>
    <mc:Fallback>
      <p:transition spd="slow" advClick="0" advTm="2069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BE9E7-5FC0-44B0-BC98-B9B1F115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950" y="5753686"/>
            <a:ext cx="3798278" cy="492370"/>
          </a:xfrm>
        </p:spPr>
        <p:txBody>
          <a:bodyPr>
            <a:noAutofit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Після вистави В. Моцарта  «Весілля Фігаро»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9F9559-7C44-4FD2-91E9-86003F52D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693" y="2962384"/>
            <a:ext cx="4166494" cy="658913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Після  прем’єри вистави Б. Сметана «Продана наречена» А.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вітає виконавців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6053176-7F64-408A-B454-83B33A7B78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456674" y="3839559"/>
            <a:ext cx="3937690" cy="2701918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2CD4B9CC-801B-47E5-BD5E-FC5FE1B8A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8763" y="3404382"/>
            <a:ext cx="4355544" cy="858129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Диригент професор А.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з Н. Мазуренко (Донна Анна) та О.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Нуріст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(Лаура). Вистава О.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Даргомижського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«Кам’яний господар»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73E18A5-9072-4932-A84E-A43F90BFC7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017690" y="787791"/>
            <a:ext cx="3937690" cy="26165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3D2FBD-72A7-4BEB-A4BF-E77A679A4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93" y="316524"/>
            <a:ext cx="4166494" cy="2701920"/>
          </a:xfrm>
          <a:prstGeom prst="rect">
            <a:avLst/>
          </a:prstGeom>
        </p:spPr>
      </p:pic>
      <p:pic>
        <p:nvPicPr>
          <p:cNvPr id="4" name="smetana-b---prodannaya-nevesta-uvertyura">
            <a:hlinkClick r:id="" action="ppaction://media"/>
            <a:extLst>
              <a:ext uri="{FF2B5EF4-FFF2-40B4-BE49-F238E27FC236}">
                <a16:creationId xmlns:a16="http://schemas.microsoft.com/office/drawing/2014/main" id="{5121436D-9544-4FE8-9970-92850E5625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000" end="13179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596">
        <p14:prism isContent="1" isInverted="1"/>
      </p:transition>
    </mc:Choice>
    <mc:Fallback>
      <p:transition spd="slow" advClick="0" advTm="16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10131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4DDE4-546E-426F-A70A-0F4EF94F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318"/>
            <a:ext cx="10515600" cy="626010"/>
          </a:xfrm>
        </p:spPr>
        <p:txBody>
          <a:bodyPr>
            <a:normAutofit/>
          </a:bodyPr>
          <a:lstStyle/>
          <a:p>
            <a:pPr algn="ctr"/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Використані джерела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B958F-D714-4850-AE51-A919D2E66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03717"/>
            <a:ext cx="10515600" cy="2138289"/>
          </a:xfrm>
        </p:spPr>
        <p:txBody>
          <a:bodyPr>
            <a:normAutofit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1. Анатолій Васильович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/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Харківськидержавний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інститут мистецтв ім. І. П. Котляревського. – Харків: Регіон –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інформ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, 2003. – 52 с. </a:t>
            </a:r>
          </a:p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2. Кучер Л. І.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Анатований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каталог вистав Оперної студії Харківського національного університету мистецтв імені І. П. Котляревського / Л. І. Кучер – Харків: Вид-во ТОВ «Водний спектр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Джі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– Ем – Пі», 2017. – 140 с.</a:t>
            </a:r>
          </a:p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3. Кучер Л. І.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Анатований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каталог вистав Оперної студії Харківського національного університету мистецтв імені І. П. Котляревського / Л. І. Кучер – Харків: Вид-во «С. А. М.», 2012. – 128 с.</a:t>
            </a:r>
          </a:p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4. Харківський національний університет мистецтв імені І. П. Котляревського. 1917 – 2017. До 100-річчя від дня заснування: мала енциклопедія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. У 2 т. Т. 1 / ХНУМ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</a:rPr>
              <a:t>імені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 І. П.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</a:rPr>
              <a:t>Котляревського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; ред. – упор. Л. В. Русакова. –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</a:rPr>
              <a:t>Харків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: «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</a:rPr>
              <a:t>Водний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 спектр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</a:rPr>
              <a:t>Джі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 – Ем –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</a:rPr>
              <a:t>Пі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», 2017. – 740 с.  </a:t>
            </a:r>
          </a:p>
          <a:p>
            <a:endParaRPr lang="uk-UA" sz="1400" dirty="0"/>
          </a:p>
          <a:p>
            <a:pPr marL="342900" indent="-342900">
              <a:buAutoNum type="arabicPeriod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3611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733">
        <p14:prism isContent="1" isInverted="1"/>
      </p:transition>
    </mc:Choice>
    <mc:Fallback>
      <p:transition spd="slow" advClick="0" advTm="8733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BA231-02C7-455D-AFF1-9D4BC0DA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212"/>
            <a:ext cx="10570698" cy="2841674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БІБЛІОТЕКА ХАРКІВСЬКОГО НАЦІОНАЛЬНОГО УНІВЕРСИТЕТУ МИСТЕЦТВ </a:t>
            </a:r>
            <a:br>
              <a:rPr lang="uk-UA" sz="1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ІМЕНІ І. П. КОТЛЯРЕВСЬКОГО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65739-4AE2-4543-949D-A89A531C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11" y="1280161"/>
            <a:ext cx="1322363" cy="6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20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804">
        <p14:prism isContent="1" isInverted="1"/>
      </p:transition>
    </mc:Choice>
    <mc:Fallback>
      <p:transition spd="slow" advClick="0" advTm="880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26743-C955-4024-98E3-9D04B8C3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297" y="1101088"/>
            <a:ext cx="6922477" cy="4053952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ct val="30000"/>
              </a:spcBef>
              <a:buClr>
                <a:srgbClr val="637052">
                  <a:lumMod val="75000"/>
                </a:srgbClr>
              </a:buClr>
            </a:pPr>
            <a: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   Паралельно з педагогічною діяльністю з 1968 по 1973 роки Анатолій Васильович працював головним диригентом Харківської обласної філармонії, а також був її художнім керівником. З 1973 по 1978 рік  А. </a:t>
            </a:r>
            <a:r>
              <a:rPr lang="uk-UA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–головний диригент Харківського театру опери та балету. </a:t>
            </a:r>
            <a:b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b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Як один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із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найяскравіших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епізодів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своєї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біографії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Анатолій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Васильович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згадує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творче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спілкування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з Арамом Хачатуряном. У 1966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час постановки </a:t>
            </a:r>
            <a:b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А. В.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Калабухіним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 балету «Спартак» у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Харкові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,  сам автор балету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приїздив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репетиції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залишився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Харкові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місяць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та в день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прем’єри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сам 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диригував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 першу картину балету.</a:t>
            </a:r>
            <a:b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</a:br>
            <a:b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cs typeface="Times New Roman" panose="02020603050405020304" pitchFamily="18" charset="0"/>
              </a:rPr>
              <a:t>      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У 1988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ректор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Ленінградської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консерваторії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запросив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Анатолія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Васильовича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поставити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оперу В.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Плешака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«Казка про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мертву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царівну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та семеро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богатирів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» з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колективом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оперної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студії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Ленінградської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консерваторії</a:t>
            </a: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.</a:t>
            </a:r>
            <a:b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ln>
                  <a:noFill/>
                </a:ln>
                <a:solidFill>
                  <a:srgbClr val="865640">
                    <a:lumMod val="50000"/>
                  </a:srgb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b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                  </a:t>
            </a:r>
            <a:b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uk-UA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  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85D7E-CAED-404B-9117-5B42E27FE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6" y="2616590"/>
            <a:ext cx="2897945" cy="38897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51F677-CB30-439E-BCFC-A7786D5E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76" y="140678"/>
            <a:ext cx="4099559" cy="23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6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1027">
        <p14:prism isContent="1" isInverted="1"/>
      </p:transition>
    </mc:Choice>
    <mc:Fallback>
      <p:transition spd="slow" advClick="0" advTm="2102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200" y="3631097"/>
            <a:ext cx="3243470" cy="1404730"/>
          </a:xfrm>
        </p:spPr>
        <p:txBody>
          <a:bodyPr rtlCol="0">
            <a:normAutofit/>
          </a:bodyPr>
          <a:lstStyle/>
          <a:p>
            <a:pPr rtl="0"/>
            <a:endParaRPr lang="ru-RU" sz="1200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9D541BB2-41EB-4237-8207-D427B2459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1692"/>
            <a:ext cx="10515600" cy="52363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uk-UA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uk-UA" sz="13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    </a:t>
            </a:r>
            <a:r>
              <a:rPr lang="uk-UA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багато гастролював. Диригував в Свердловську, Горькому, Алма – Аті, Львові,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Києві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Запоріжжі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Ялті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Луганську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Тбілісі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іншіх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містах.У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1997році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Анатолій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Васильович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, як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диригент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ХАТОБ,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гастролював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фестивалі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французському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місті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Рубе, де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харківські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артисти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показали оперу  М.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Мусоргського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«Борис Годунов».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Враження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від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цієї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вистави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 і той резонанс,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який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вона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викликала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, стали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візитною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карткою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Харківського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театру в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музичних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колах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Європи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. В Рубе трупу ХАТОБ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запросилим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з «Борисом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Годуновим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» на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гастролі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до Парижу.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Цей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успіх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сприяв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зміцненню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творчих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зв’язків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західноєвропейськими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митцями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впровадженню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постійної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закордонної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гастрольної</a:t>
            </a: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практики театру.</a:t>
            </a:r>
            <a:b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865640">
                    <a:lumMod val="50000"/>
                  </a:srgbClr>
                </a:solidFill>
                <a:ea typeface="+mj-ea"/>
                <a:cs typeface="Times New Roman" panose="02020603050405020304" pitchFamily="18" charset="0"/>
              </a:rPr>
              <a:t>     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За роки творчої праці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Калабухіним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здійснено більше ста постанов оперних та балетних вистав, підготовлено безліч концертних програм симфонічної музики різних стилів та жанрів. Індивідуальний виконавський стиль диригента поєднує увагу до авторського задуму з особистою творчою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іниціативою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. У поставлених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Калабухіним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 виставах завжди відчувається  вміння диригента організувати солістів, збалансувати звучання оркестру, надати виразності всій виставі. Напротязі всього життя дві лінії творчої діяльності митця – театр і консерваторія – йдуть паралельно, доповнюючи одна одну. Найбільш яскраві постановки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Калабухіна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в оперній студії – «Продана наречена» Б. Сметани ( 1966 року; в огляді оперних студій музичних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вищів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України того ж року здобула звання кращого  студійного спектаклю сезону), «Дон Жуан» </a:t>
            </a:r>
          </a:p>
          <a:p>
            <a:pPr marL="0" indent="0" algn="just">
              <a:buNone/>
            </a:pP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В. А. Моцарта (1969), « А зорі тут тихі» К. Молчанова (1980), «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Чіо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Чіо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-Сан»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Дж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Пуччині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(1986), «Любов до трьох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помаранчів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» С. Прокоф’єва (1989). </a:t>
            </a:r>
          </a:p>
          <a:p>
            <a:pPr marL="0" indent="0" algn="just">
              <a:buNone/>
            </a:pP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    Народними артистами  стали випускники 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Калабухіна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– Г.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Ципола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, О.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Востряков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, Г.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Калікін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солистами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Великого театру – І.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Журіна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,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Верестников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, заслуженими артистами України – О. Соболєва, А. Романовська, О. Шуляк, В. Журавльов та інші.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1389">
        <p14:prism isContent="1" isInverted="1"/>
      </p:transition>
    </mc:Choice>
    <mc:Fallback>
      <p:transition spd="slow" advClick="0" advTm="2138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6981F-37A4-4AA2-BAC0-478EE2F6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37"/>
            <a:ext cx="10515600" cy="2076677"/>
          </a:xfrm>
        </p:spPr>
        <p:txBody>
          <a:bodyPr>
            <a:normAutofit/>
          </a:bodyPr>
          <a:lstStyle/>
          <a:p>
            <a:pPr marL="228600" lvl="0" indent="-228600">
              <a:lnSpc>
                <a:spcPct val="90000"/>
              </a:lnSpc>
              <a:spcBef>
                <a:spcPct val="30000"/>
              </a:spcBef>
            </a:pPr>
            <a:r>
              <a:rPr lang="ru-RU" sz="16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Bahnschrift Light SemiCondensed" panose="020B0502040204020203" pitchFamily="34" charset="0"/>
                <a:ea typeface="+mn-ea"/>
                <a:cs typeface="Times New Roman" panose="02020603050405020304" pitchFamily="18" charset="0"/>
              </a:rPr>
              <a:t>	     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У 1991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А. В.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Калабухіну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присвоєно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звання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народного артисту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, 1997 року – лауреат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творчої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премії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Харківської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міської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ради в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галузі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мистецтва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.</a:t>
            </a:r>
            <a:b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   У 2000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Анатолій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Васильович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– лауреат рейтинг-проекту «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Харків’янин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століття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», у 2001, 2002, 2003, 2006, 2010 роках – Лауреат рейтингу «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Харків’янин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року»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серед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діячів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мистецтва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. </a:t>
            </a:r>
            <a:b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   2003 року А. В.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Калабухін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одержав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довічну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державну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стипендію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Розпорядженням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Президента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. 2010року –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звання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Почесного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громадянина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Харкова</a:t>
            </a:r>
            <a: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.</a:t>
            </a:r>
            <a:br>
              <a:rPr lang="ru-RU" sz="140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8FCB34-FF2E-4C78-9808-86B1D9839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844209"/>
            <a:ext cx="4302858" cy="8942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А.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</a:rPr>
              <a:t>Калабух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ін</a:t>
            </a:r>
            <a:r>
              <a:rPr lang="uk-UA" sz="1400" dirty="0"/>
              <a:t>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Студент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третього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курсу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Харківської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консерваторії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1950</a:t>
            </a:r>
          </a:p>
          <a:p>
            <a:endParaRPr lang="ru-RU" sz="14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9275410-7C02-44CB-9CDD-E33DFED00C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75934" y="2915473"/>
            <a:ext cx="2246709" cy="279620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4F96EC9-275E-4398-B224-7DF51C554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663" y="5844209"/>
            <a:ext cx="5157787" cy="739151"/>
          </a:xfrm>
        </p:spPr>
        <p:txBody>
          <a:bodyPr>
            <a:normAutofit lnSpcReduction="10000"/>
          </a:bodyPr>
          <a:lstStyle/>
          <a:p>
            <a:endParaRPr lang="uk-UA" sz="1200" dirty="0"/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І.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Гусман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Ю. Шевченко, К. Дорошенко, А.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endParaRPr lang="uk-UA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після державного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екзамена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3AFAA9E-87AD-4579-A0AE-E3922497ED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23818" y="2928728"/>
            <a:ext cx="4689475" cy="27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1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951">
        <p14:prism isContent="1" isInverted="1"/>
      </p:transition>
    </mc:Choice>
    <mc:Fallback>
      <p:transition spd="slow" advClick="0" advTm="1695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043C6D-29D1-403F-97A7-3CC28FB6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88" y="3826238"/>
            <a:ext cx="4865030" cy="28167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BA4B8-7338-43EF-B7FA-7647A696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4" y="5514535"/>
            <a:ext cx="6250194" cy="956602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Сцена з вистави - композитор Арам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Хачатурян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-  б</a:t>
            </a:r>
            <a:r>
              <a:rPr lang="uk-UA" sz="1400" dirty="0">
                <a:solidFill>
                  <a:srgbClr val="865640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алет  «Спартак». 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Диригент Анатолій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. Харківський театр опери та балету. 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1966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617339-2F21-4DD6-8CEE-39D5CC03F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60" y="3235569"/>
            <a:ext cx="2166822" cy="365760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.1955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0FE97DB-30D8-4CC3-A20B-B7244B0E15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37560" y="256761"/>
            <a:ext cx="2314024" cy="2873737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2D23C9F6-D97D-4166-BBEA-CD859C678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27374" y="3130498"/>
            <a:ext cx="6480313" cy="95660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Композитор - Арам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Хачатурян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. Диригент – Анатолій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uk-UA" sz="1400" dirty="0">
                <a:solidFill>
                  <a:srgbClr val="865640">
                    <a:lumMod val="50000"/>
                  </a:srgbClr>
                </a:solidFill>
              </a:rPr>
              <a:t>процесі роботи над балетом «Спартак».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sz="1400" dirty="0">
                <a:solidFill>
                  <a:schemeClr val="accent3">
                    <a:lumMod val="50000"/>
                  </a:schemeClr>
                </a:solidFill>
              </a:rPr>
              <a:t>1966</a:t>
            </a:r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0420A4C-63CB-42E5-9451-EA36871C01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89663" y="209888"/>
            <a:ext cx="3842233" cy="27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7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705">
        <p14:prism isContent="1" isInverted="1"/>
      </p:transition>
    </mc:Choice>
    <mc:Fallback>
      <p:transition spd="slow" advClick="0" advTm="1570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D6A20-A623-4204-8F65-BF5FD0DD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506" y="5683349"/>
            <a:ext cx="4962574" cy="780230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диригує оркестром на фестивалі в м. Ізюм. 1970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F6363-8C13-48CB-A8C9-D4AC7C9F8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650" y="3222045"/>
            <a:ext cx="5285630" cy="572714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ru-RU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 та С. М. Растропович після спільного виступу. 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1972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F26F161-07A3-493B-8928-6D82C2A329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339" y="123567"/>
            <a:ext cx="4866585" cy="307386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AE2AEDEA-D42B-4D95-8107-3A410265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45776" y="3350826"/>
            <a:ext cx="5110376" cy="391180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Прем’єра опери «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Алеко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» в Харківській філармонії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C5D9EF8-49D5-4E2E-BC3A-ACDE87D279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45776" y="62224"/>
            <a:ext cx="4962574" cy="32006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6F73BB-3FC1-4175-B34A-5B1DA29FD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90" y="3882684"/>
            <a:ext cx="4962574" cy="27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025">
        <p14:prism isContent="1" isInverted="1"/>
      </p:transition>
    </mc:Choice>
    <mc:Fallback>
      <p:transition spd="slow" advClick="0" advTm="1502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B9D07-1F03-4634-9A42-9912AAF3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74" y="6082747"/>
            <a:ext cx="4380255" cy="530087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- голова журі на фестивалі в селищі Комсомольський 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460184-FA0C-4447-B678-3D58C90A5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863549"/>
            <a:ext cx="3131102" cy="490330"/>
          </a:xfrm>
        </p:spPr>
        <p:txBody>
          <a:bodyPr>
            <a:no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в Харківській філармонії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C82122E-1D1E-4CC6-8CFF-00089C7558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5721" y="754063"/>
            <a:ext cx="2848026" cy="3978275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0E5FC66-2741-41E5-B2B3-A989952C36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94996" y="2884038"/>
            <a:ext cx="4081283" cy="351531"/>
          </a:xfrm>
        </p:spPr>
        <p:txBody>
          <a:bodyPr>
            <a:noAutofit/>
          </a:bodyPr>
          <a:lstStyle/>
          <a:p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Вітання В. Соколова з нагоди його 75-річчя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5FAAB7E-D5B0-4EF1-BD8F-F7C33F1D9E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99192" y="3522766"/>
            <a:ext cx="4498837" cy="2419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36625F-B2E6-494A-90AE-37B388FA3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136" y="55774"/>
            <a:ext cx="5157787" cy="268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1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231">
        <p14:prism isContent="1" isInverted="1"/>
      </p:transition>
    </mc:Choice>
    <mc:Fallback>
      <p:transition spd="slow" advClick="0" advTm="1623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C5C07-A2DD-44A0-A392-37F9970B1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60454"/>
            <a:ext cx="5251450" cy="1407101"/>
          </a:xfrm>
        </p:spPr>
        <p:txBody>
          <a:bodyPr>
            <a:normAutofit/>
          </a:bodyPr>
          <a:lstStyle/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Великий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протичовниковий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корабель «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Николаев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».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А. Гроза,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Лукашов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, О. Кузьмін, Т. Кузьміна, О. Мельник, 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Арканова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, А.В.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, Л. Остапенко.</a:t>
            </a:r>
            <a:b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chemeClr val="accent3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м. Миколаїв. 1978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A268F4-B88C-49CE-ADEF-6677BC93F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2980327"/>
            <a:ext cx="4615641" cy="628545"/>
          </a:xfrm>
        </p:spPr>
        <p:txBody>
          <a:bodyPr>
            <a:normAutofit/>
          </a:bodyPr>
          <a:lstStyle/>
          <a:p>
            <a:pPr algn="ctr"/>
            <a:r>
              <a:rPr lang="uk-UA" sz="18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Після вистави «</a:t>
            </a:r>
            <a:r>
              <a:rPr lang="uk-UA" sz="18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Аіда</a:t>
            </a:r>
            <a:r>
              <a:rPr lang="uk-UA" sz="18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» в Тбіліському театрі опери та балету. 1977</a:t>
            </a:r>
            <a:r>
              <a:rPr lang="uk-UA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B1D9437-CA06-4743-BC4F-BC753A9472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1850" y="199747"/>
            <a:ext cx="4615641" cy="264947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79F3F513-5AD5-4EB8-A6A7-AFE70EC2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2950" y="2849217"/>
            <a:ext cx="4371211" cy="808383"/>
          </a:xfrm>
        </p:spPr>
        <p:txBody>
          <a:bodyPr>
            <a:noAutofit/>
          </a:bodyPr>
          <a:lstStyle/>
          <a:p>
            <a:pPr algn="ctr"/>
            <a:r>
              <a:rPr lang="uk-UA" sz="1400" dirty="0">
                <a:cs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А. В.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Калабухін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- головний диригент ХАТОБ . 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Після концерту разом з солістами.</a:t>
            </a:r>
          </a:p>
          <a:p>
            <a:pPr algn="ctr"/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м. </a:t>
            </a:r>
            <a:r>
              <a:rPr lang="uk-UA" sz="14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Ставропіль</a:t>
            </a:r>
            <a:r>
              <a:rPr lang="uk-UA" sz="14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A1FE9BA-AC34-490F-9520-7BDC521660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82950" y="410606"/>
            <a:ext cx="4371211" cy="24386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F4208C-99F5-47BB-9977-C3D32033C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59" y="4183062"/>
            <a:ext cx="4743099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5952">
        <p14:prism isContent="1" isInverted="1"/>
      </p:transition>
    </mc:Choice>
    <mc:Fallback>
      <p:transition spd="slow" advClick="0" advTm="15952">
        <p:fade/>
      </p:transition>
    </mc:Fallback>
  </mc:AlternateContent>
</p:sld>
</file>

<file path=ppt/theme/theme1.xml><?xml version="1.0" encoding="utf-8"?>
<a:theme xmlns:a="http://schemas.openxmlformats.org/drawingml/2006/main" name="Шаблон музыкального сопровождения для листа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208412_TF03460577.potx" id="{9354DFB8-C912-44BE-BA93-7BB917EAFDC4}" vid="{84886FB6-E4BC-4769-8BC8-AE977E9F8C73}"/>
    </a:ext>
  </a:extLst>
</a:theme>
</file>

<file path=ppt/theme/theme2.xml><?xml version="1.0" encoding="utf-8"?>
<a:theme xmlns:a="http://schemas.openxmlformats.org/drawingml/2006/main" name="Тем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музыкальным сопровождением</Template>
  <TotalTime>1695</TotalTime>
  <Words>1843</Words>
  <Application>Microsoft Office PowerPoint</Application>
  <PresentationFormat>Широкоэкранный</PresentationFormat>
  <Paragraphs>88</Paragraphs>
  <Slides>22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Bahnschrift Light SemiCondensed</vt:lpstr>
      <vt:lpstr>Century Schoolbook</vt:lpstr>
      <vt:lpstr>Times New Roman</vt:lpstr>
      <vt:lpstr>Шаблон музыкального сопровождения для листа</vt:lpstr>
      <vt:lpstr>До ювілею А. В. Калабухіна</vt:lpstr>
      <vt:lpstr>Анатолій Васильович Калабухін – диригент, педагог. Народний артист України. Професор. Заслужений діяч мистецтв України. Народний артист УРСР. Член НВМС. Голова Харківського областного відділення НВМС. Лауреат рейтінг-проекту «Харків’янин століття. Довічна державна стипендія за Розпорядженням Президента України. Почесний громадянин Харкова. Лауреат рейтинг. конкурсів «Харків’янин року» серед діячів мистецтва. Лауреат творчої премії Харківської міськради в галузі музичного мистецтва.</vt:lpstr>
      <vt:lpstr>     Паралельно з педагогічною діяльністю з 1968 по 1973 роки Анатолій Васильович працював головним диригентом Харківської обласної філармонії, а також був її художнім керівником. З 1973 по 1978 рік  А. Калабухін –головний диригент Харківського театру опери та балету.        Як один із найяскравіших епізодів своєї біографії, Анатолій Васильович згадує творче спілкування з Арамом Хачатуряном. У 1966 році під час постановки  А. В. Калабухіним  балету «Спартак» у Харкові,  сам автор балету приїздив на репетиції, залишився в Харкові на місяць та в день прем’єри сам  диригував  першу картину балету.        У 1988 році ректор Ленінградської консерваторії запросив Анатолія Васильовича поставити оперу В. Плешака «Казка про мертву царівну та семеро богатирів» з колективом оперної студії Ленінградської консерваторії.                                 </vt:lpstr>
      <vt:lpstr>Презентация PowerPoint</vt:lpstr>
      <vt:lpstr>      У 1991 році А. В. Калабухіну присвоєно звання народного артисту України, 1997 року – лауреат творчої премії Харківської міської ради в галузі мистецтва.      У 2000 році Анатолій Васильович – лауреат рейтинг-проекту «Харків’янин століття», у 2001, 2002, 2003, 2006, 2010 роках – Лауреат рейтингу «Харків’янин року» серед діячів мистецтва.       2003 року А. В. Калабухін одержав довічну державну стипендію за Розпорядженням Президента України. 2010року – звання  Почесного громадянина Харкова. </vt:lpstr>
      <vt:lpstr>Сцена з вистави - композитор Арам Хачатурян -  балет  «Спартак». Диригент Анатолій Калабухін. Харківський театр опери та балету.  1966</vt:lpstr>
      <vt:lpstr>А. В. Калабухін диригує оркестром на фестивалі в м. Ізюм. 1970</vt:lpstr>
      <vt:lpstr>А. В. Калабухін - голова журі на фестивалі в селищі Комсомольський </vt:lpstr>
      <vt:lpstr>Великий протичовниковий корабель «Николаев».  А. Гроза, В. Лукашов, О. Кузьмін, Т. Кузьміна, О. Мельник,  В. Арканова, А.В. Калабухін, Л. Остапенко. м. Миколаїв. 1978</vt:lpstr>
      <vt:lpstr> А. В. Калабухін з народною артисткою України  Іриной Яценко. Гастролі в Парижі.</vt:lpstr>
      <vt:lpstr>А. Калабухін – лауреат премії «Харьковчанин столетия».  Нагороджують Є. Мірошниченко, В. Сташис. 2000</vt:lpstr>
      <vt:lpstr>А. В. Калабухін в Харківській філармонії</vt:lpstr>
      <vt:lpstr>50-річчя роботи А. В. Калабухіна в ХАТОБ. 2003</vt:lpstr>
      <vt:lpstr>Вистава «Кам’яний господар». Оперна студія. 2006</vt:lpstr>
      <vt:lpstr>Прем’єра опери «Русалка» в оперній студії  ХНУМ імені І. П. Котляревського. 2011</vt:lpstr>
      <vt:lpstr>Презентация PowerPoint</vt:lpstr>
      <vt:lpstr>Презентация PowerPoint</vt:lpstr>
      <vt:lpstr>Презентация PowerPoint</vt:lpstr>
      <vt:lpstr>Диригент професор А. Калабухін, професор Л. Кучер, О. Юрина  ( Цариця ночі) – вистава В. Моцарта «Чарівна флейта»</vt:lpstr>
      <vt:lpstr>Після вистави В. Моцарта  «Весілля Фігаро»</vt:lpstr>
      <vt:lpstr>Використані джерела</vt:lpstr>
      <vt:lpstr>БІБЛІОТЕКА ХАРКІВСЬКОГО НАЦІОНАЛЬНОГО УНІВЕРСИТЕТУ МИСТЕЦТВ  ІМЕНІ І. П. КОТЛЯРЕВСЬКОГО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 ювілею А. В. Калабухіна</dc:title>
  <dc:creator>Инна Закурдаева</dc:creator>
  <cp:lastModifiedBy>Инна Закурдаева</cp:lastModifiedBy>
  <cp:revision>219</cp:revision>
  <dcterms:created xsi:type="dcterms:W3CDTF">2020-06-12T09:02:09Z</dcterms:created>
  <dcterms:modified xsi:type="dcterms:W3CDTF">2020-07-02T12:53:22Z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