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0"/>
  </p:notesMasterIdLst>
  <p:sldIdLst>
    <p:sldId id="278" r:id="rId2"/>
    <p:sldId id="257" r:id="rId3"/>
    <p:sldId id="258" r:id="rId4"/>
    <p:sldId id="259" r:id="rId5"/>
    <p:sldId id="260" r:id="rId6"/>
    <p:sldId id="274" r:id="rId7"/>
    <p:sldId id="277" r:id="rId8"/>
    <p:sldId id="262" r:id="rId9"/>
    <p:sldId id="263" r:id="rId10"/>
    <p:sldId id="265" r:id="rId11"/>
    <p:sldId id="266" r:id="rId12"/>
    <p:sldId id="27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3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E2561-E838-47DC-9488-D6F742316742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870CD-5832-45F6-AB6D-F770786AA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8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7A245A8-3F7E-4C11-904E-5B0606911C15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8D8D1E93-BEFF-42F1-BECB-92C1B0382A7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package" Target="../embeddings/_________Microsoft_Word1.docx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11.jpe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docx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zeta-ptk.org.ua/archives/2483" TargetMode="External"/><Relationship Id="rId2" Type="http://schemas.openxmlformats.org/officeDocument/2006/relationships/hyperlink" Target="https://www.pisni.org.ua/persons/15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9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2936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Дня</a:t>
            </a:r>
            <a:br>
              <a:rPr lang="ru-RU" sz="4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sz="4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І.П.Котляревського</a:t>
            </a:r>
            <a:r>
              <a:rPr lang="ru-RU" sz="4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2641"/>
            <a:ext cx="2836173" cy="308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08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843">
            <a:off x="4206836" y="156308"/>
            <a:ext cx="1971929" cy="259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878" y="159216"/>
            <a:ext cx="2036763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60" y="1196752"/>
            <a:ext cx="23415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8-m-lisenko-opera-natalka-poltavka--vsyakomu-gorod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599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364">
        <p14:prism isInverted="1"/>
      </p:transition>
    </mc:Choice>
    <mc:Fallback xmlns="">
      <p:transition spd="slow" advTm="6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400" y="4509120"/>
            <a:ext cx="7755200" cy="1080120"/>
          </a:xfrm>
        </p:spPr>
        <p:txBody>
          <a:bodyPr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формоюю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комічної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опери.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твори входили до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репертуару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труп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користувалися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великою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популярністю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5220072" cy="472514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148064" y="116632"/>
            <a:ext cx="3816424" cy="3816424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1818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директором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театру. З метою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репертуару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драму "Наталка Полтавка"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водевіль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"Москаль-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чарівник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поставлено у 1819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916">
        <p14:prism isInverted="1"/>
      </p:transition>
    </mc:Choice>
    <mc:Fallback xmlns="">
      <p:transition spd="slow" advTm="109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647381"/>
              </p:ext>
            </p:extLst>
          </p:nvPr>
        </p:nvGraphicFramePr>
        <p:xfrm>
          <a:off x="468313" y="404813"/>
          <a:ext cx="8301037" cy="585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Document" r:id="rId3" imgW="8301178" imgH="5853087" progId="Word.Document.12">
                  <p:embed/>
                </p:oleObj>
              </mc:Choice>
              <mc:Fallback>
                <p:oleObj name="Document" r:id="rId3" imgW="8301178" imgH="585308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8313" y="404813"/>
                        <a:ext cx="8301037" cy="585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7240" y="4005064"/>
            <a:ext cx="7543800" cy="1728192"/>
          </a:xfrm>
        </p:spPr>
        <p:txBody>
          <a:bodyPr/>
          <a:lstStyle/>
          <a:p>
            <a:pPr algn="ctr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неодноразово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зверталися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редагування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“Наталки Полтавки”.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внесок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Барцицький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(1833),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Єдличка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(1850-і),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Маркович (1857), М.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Васильєв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(1882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Костенко (1935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Йориш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(1936).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Загальновизначною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класичною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редакція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Лисенка (1-а ред. 1864, 2-а  1889). </a:t>
            </a:r>
            <a:endParaRPr lang="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17" name="Picture 6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9852">
            <a:off x="6062958" y="469176"/>
            <a:ext cx="2160240" cy="331236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308503"/>
            <a:ext cx="2664296" cy="3448890"/>
          </a:xfrm>
          <a:prstGeom prst="rect">
            <a:avLst/>
          </a:prstGeom>
        </p:spPr>
      </p:pic>
      <p:pic>
        <p:nvPicPr>
          <p:cNvPr id="2215" name="Picture 16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401">
            <a:off x="741625" y="728034"/>
            <a:ext cx="2358848" cy="321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1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987">
        <p14:prism isInverted="1"/>
      </p:transition>
    </mc:Choice>
    <mc:Fallback xmlns="">
      <p:transition spd="slow" advTm="109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7421448" cy="3600400"/>
          </a:xfrm>
        </p:spPr>
        <p:txBody>
          <a:bodyPr/>
          <a:lstStyle/>
          <a:p>
            <a:pPr algn="ctr"/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слухаєш «Наталку Полтавку» в театрі…і спостерігаєш, як приймає її публіка…мимоволі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загадаєшся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 тим чи   справді пора цю вічно молоду п’єсу здавати в архів. Художня вартість п’єси безумовно вища такої вартості багатьох п’єс новішого репертуару, постаті в п’єсі в характерних своїх рисах живі, які скрізь завжди можна зустрінути на Україні, і впливає п’єса на…маси…надзвичайно сильно розбуджуючи в них добрі, людяні почуття. </a:t>
            </a:r>
            <a:b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С.В.Васильченко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solidFill>
                  <a:srgbClr val="FFFF00"/>
                </a:solidFill>
              </a:rPr>
              <a:t/>
            </a:r>
            <a:br>
              <a:rPr lang="uk-UA" sz="1400" dirty="0">
                <a:solidFill>
                  <a:srgbClr val="FFFF00"/>
                </a:solidFill>
              </a:rPr>
            </a:br>
            <a:r>
              <a:rPr lang="uk-UA" sz="1400" dirty="0" smtClean="0"/>
              <a:t>                                                                           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1959">
            <a:off x="2482588" y="841572"/>
            <a:ext cx="1718906" cy="2376562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249">
            <a:off x="4879306" y="803578"/>
            <a:ext cx="163016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6606">
            <a:off x="6880405" y="413839"/>
            <a:ext cx="1654663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5815">
            <a:off x="426110" y="623753"/>
            <a:ext cx="172819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32">
        <p14:prism isInverted="1"/>
      </p:transition>
    </mc:Choice>
    <mc:Fallback xmlns="">
      <p:transition spd="slow" advTm="130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4437112"/>
            <a:ext cx="7543800" cy="1080120"/>
          </a:xfrm>
        </p:spPr>
        <p:txBody>
          <a:bodyPr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100-річчя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Енеїди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М.Лисенко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створив кантату  “На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436096" y="692696"/>
            <a:ext cx="3273552" cy="3432175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мотивами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І.П.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Енеїда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Лисенко написав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однойменну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8" y="188640"/>
            <a:ext cx="235226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1"/>
            <a:ext cx="2808312" cy="295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724">
        <p14:prism isInverted="1"/>
      </p:transition>
    </mc:Choice>
    <mc:Fallback xmlns="">
      <p:transition spd="slow" advTm="117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90716" y="5157192"/>
            <a:ext cx="7543800" cy="864096"/>
          </a:xfrm>
        </p:spPr>
        <p:txBody>
          <a:bodyPr/>
          <a:lstStyle/>
          <a:p>
            <a:pPr algn="ctr"/>
            <a:r>
              <a:rPr lang="ru-RU" sz="1200" dirty="0">
                <a:latin typeface="Bookman Old Style" panose="02050604050505020204" pitchFamily="18" charset="0"/>
              </a:rPr>
              <a:t>1903р. у </a:t>
            </a:r>
            <a:r>
              <a:rPr lang="ru-RU" sz="1200" dirty="0" err="1">
                <a:latin typeface="Bookman Old Style" panose="02050604050505020204" pitchFamily="18" charset="0"/>
              </a:rPr>
              <a:t>зв’язку</a:t>
            </a:r>
            <a:r>
              <a:rPr lang="ru-RU" sz="1200" dirty="0">
                <a:latin typeface="Bookman Old Style" panose="02050604050505020204" pitchFamily="18" charset="0"/>
              </a:rPr>
              <a:t> з </a:t>
            </a:r>
            <a:r>
              <a:rPr lang="ru-RU" sz="1200" dirty="0" err="1">
                <a:latin typeface="Bookman Old Style" panose="02050604050505020204" pitchFamily="18" charset="0"/>
              </a:rPr>
              <a:t>відкриттям</a:t>
            </a:r>
            <a:r>
              <a:rPr lang="ru-RU" sz="1200" dirty="0">
                <a:latin typeface="Bookman Old Style" panose="02050604050505020204" pitchFamily="18" charset="0"/>
              </a:rPr>
              <a:t> </a:t>
            </a:r>
            <a:r>
              <a:rPr lang="ru-RU" sz="1200" dirty="0" err="1">
                <a:latin typeface="Bookman Old Style" panose="02050604050505020204" pitchFamily="18" charset="0"/>
              </a:rPr>
              <a:t>пам’ятника</a:t>
            </a:r>
            <a:r>
              <a:rPr lang="ru-RU" sz="1200" dirty="0">
                <a:latin typeface="Bookman Old Style" panose="02050604050505020204" pitchFamily="18" charset="0"/>
              </a:rPr>
              <a:t> І.П. </a:t>
            </a:r>
            <a:r>
              <a:rPr lang="ru-RU" sz="1200" dirty="0" err="1">
                <a:latin typeface="Bookman Old Style" panose="02050604050505020204" pitchFamily="18" charset="0"/>
              </a:rPr>
              <a:t>Котляревському</a:t>
            </a:r>
            <a:r>
              <a:rPr lang="ru-RU" sz="1200" dirty="0">
                <a:latin typeface="Bookman Old Style" panose="02050604050505020204" pitchFamily="18" charset="0"/>
              </a:rPr>
              <a:t> у </a:t>
            </a:r>
            <a:r>
              <a:rPr lang="ru-RU" sz="1200" dirty="0" err="1">
                <a:latin typeface="Bookman Old Style" panose="02050604050505020204" pitchFamily="18" charset="0"/>
              </a:rPr>
              <a:t>Полтаві</a:t>
            </a:r>
            <a:r>
              <a:rPr lang="ru-RU" sz="1200" dirty="0">
                <a:latin typeface="Bookman Old Style" panose="02050604050505020204" pitchFamily="18" charset="0"/>
              </a:rPr>
              <a:t> членами </a:t>
            </a:r>
            <a:r>
              <a:rPr lang="ru-RU" sz="1200" dirty="0" err="1">
                <a:latin typeface="Bookman Old Style" panose="02050604050505020204" pitchFamily="18" charset="0"/>
              </a:rPr>
              <a:t>Літературно</a:t>
            </a:r>
            <a:r>
              <a:rPr lang="ru-RU" sz="1200" dirty="0">
                <a:latin typeface="Bookman Old Style" panose="02050604050505020204" pitchFamily="18" charset="0"/>
              </a:rPr>
              <a:t> – артистичного </a:t>
            </a:r>
            <a:r>
              <a:rPr lang="ru-RU" sz="1200" dirty="0" err="1">
                <a:latin typeface="Bookman Old Style" panose="02050604050505020204" pitchFamily="18" charset="0"/>
              </a:rPr>
              <a:t>товариства</a:t>
            </a:r>
            <a:r>
              <a:rPr lang="ru-RU" sz="1200" dirty="0">
                <a:latin typeface="Bookman Old Style" panose="02050604050505020204" pitchFamily="18" charset="0"/>
              </a:rPr>
              <a:t> в </a:t>
            </a:r>
            <a:r>
              <a:rPr lang="ru-RU" sz="1200" dirty="0" err="1">
                <a:latin typeface="Bookman Old Style" panose="02050604050505020204" pitchFamily="18" charset="0"/>
              </a:rPr>
              <a:t>Києві</a:t>
            </a:r>
            <a:r>
              <a:rPr lang="ru-RU" sz="1200" dirty="0">
                <a:latin typeface="Bookman Old Style" panose="02050604050505020204" pitchFamily="18" charset="0"/>
              </a:rPr>
              <a:t> на </a:t>
            </a:r>
            <a:r>
              <a:rPr lang="ru-RU" sz="1200" dirty="0" err="1">
                <a:latin typeface="Bookman Old Style" panose="02050604050505020204" pitchFamily="18" charset="0"/>
              </a:rPr>
              <a:t>чолі</a:t>
            </a:r>
            <a:r>
              <a:rPr lang="ru-RU" sz="1200" dirty="0">
                <a:latin typeface="Bookman Old Style" panose="02050604050505020204" pitchFamily="18" charset="0"/>
              </a:rPr>
              <a:t> з М. Лисенком </a:t>
            </a:r>
            <a:r>
              <a:rPr lang="ru-RU" sz="1200" dirty="0" err="1">
                <a:latin typeface="Bookman Old Style" panose="02050604050505020204" pitchFamily="18" charset="0"/>
              </a:rPr>
              <a:t>було</a:t>
            </a:r>
            <a:r>
              <a:rPr lang="ru-RU" sz="1200" dirty="0">
                <a:latin typeface="Bookman Old Style" panose="02050604050505020204" pitchFamily="18" charset="0"/>
              </a:rPr>
              <a:t> </a:t>
            </a:r>
            <a:r>
              <a:rPr lang="ru-RU" sz="1200" dirty="0" err="1">
                <a:latin typeface="Bookman Old Style" panose="02050604050505020204" pitchFamily="18" charset="0"/>
              </a:rPr>
              <a:t>організовано</a:t>
            </a:r>
            <a:r>
              <a:rPr lang="ru-RU" sz="1200" dirty="0">
                <a:latin typeface="Bookman Old Style" panose="02050604050505020204" pitchFamily="18" charset="0"/>
              </a:rPr>
              <a:t> концерт. </a:t>
            </a:r>
            <a:endParaRPr lang="" sz="1200" dirty="0">
              <a:latin typeface="Bookman Old Style" panose="020506040505050202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1849438"/>
            <a:ext cx="1047750" cy="2515666"/>
          </a:xfrm>
        </p:spPr>
      </p:pic>
      <p:pic>
        <p:nvPicPr>
          <p:cNvPr id="3074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37" y="188640"/>
            <a:ext cx="3024336" cy="4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0716" y="4365103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err="1">
                <a:solidFill>
                  <a:schemeClr val="bg2">
                    <a:lumMod val="50000"/>
                  </a:schemeClr>
                </a:solidFill>
              </a:rPr>
              <a:t>Пам`ятник</a:t>
            </a:r>
            <a:r>
              <a:rPr lang="ru-RU" sz="1200" b="1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200" b="1" i="1" dirty="0" err="1">
                <a:solidFill>
                  <a:schemeClr val="bg2">
                    <a:lumMod val="50000"/>
                  </a:schemeClr>
                </a:solidFill>
              </a:rPr>
              <a:t>І.П.Котляревському</a:t>
            </a:r>
            <a:r>
              <a:rPr lang="ru-RU" sz="1200" b="1" i="1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ru-RU" sz="1200" b="1" i="1" dirty="0" err="1">
                <a:solidFill>
                  <a:schemeClr val="bg2">
                    <a:lumMod val="50000"/>
                  </a:schemeClr>
                </a:solidFill>
              </a:rPr>
              <a:t>м.Полтава</a:t>
            </a:r>
            <a:endParaRPr lang="ru-RU" sz="12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8640"/>
            <a:ext cx="3024336" cy="365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3841883"/>
            <a:ext cx="475252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Діячі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відкритті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пам’ятника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П.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Котляревському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Полтаві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Зліва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направо: М.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Коцюбинський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Стефаник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Пчілка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Леся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Українка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Старицький</a:t>
            </a:r>
            <a:r>
              <a:rPr lang="ru-RU" sz="105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 Хоткевич, В. </a:t>
            </a:r>
            <a:r>
              <a:rPr lang="ru-RU" sz="105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Самійленко</a:t>
            </a:r>
            <a:endParaRPr lang="ru-RU" sz="105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44000" cy="62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44">
        <p14:prism isInverted="1"/>
      </p:transition>
    </mc:Choice>
    <mc:Fallback xmlns="">
      <p:transition spd="slow" advTm="133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653136"/>
            <a:ext cx="7543800" cy="864096"/>
          </a:xfrm>
        </p:spPr>
        <p:txBody>
          <a:bodyPr/>
          <a:lstStyle/>
          <a:p>
            <a:pPr algn="ctr"/>
            <a:r>
              <a:rPr lang="ru-RU" sz="1400" dirty="0">
                <a:latin typeface="Bookman Old Style" panose="02050604050505020204" pitchFamily="18" charset="0"/>
              </a:rPr>
              <a:t>1952 року у </a:t>
            </a:r>
            <a:r>
              <a:rPr lang="ru-RU" sz="1400" dirty="0" err="1">
                <a:latin typeface="Bookman Old Style" panose="02050604050505020204" pitchFamily="18" charset="0"/>
              </a:rPr>
              <a:t>Полтаві</a:t>
            </a:r>
            <a:r>
              <a:rPr lang="ru-RU" sz="1400" dirty="0">
                <a:latin typeface="Bookman Old Style" panose="02050604050505020204" pitchFamily="18" charset="0"/>
              </a:rPr>
              <a:t> створено  </a:t>
            </a:r>
            <a:r>
              <a:rPr lang="ru-RU" sz="1400" dirty="0" err="1">
                <a:latin typeface="Bookman Old Style" panose="02050604050505020204" pitchFamily="18" charset="0"/>
              </a:rPr>
              <a:t>літературно-меморіальний</a:t>
            </a:r>
            <a:r>
              <a:rPr lang="ru-RU" sz="1400" dirty="0">
                <a:latin typeface="Bookman Old Style" panose="02050604050505020204" pitchFamily="18" charset="0"/>
              </a:rPr>
              <a:t> музей І.П. </a:t>
            </a:r>
            <a:r>
              <a:rPr lang="ru-RU" sz="1400" dirty="0" err="1">
                <a:latin typeface="Bookman Old Style" panose="02050604050505020204" pitchFamily="18" charset="0"/>
              </a:rPr>
              <a:t>Котляревського</a:t>
            </a:r>
            <a:r>
              <a:rPr lang="ru-RU" sz="1400" dirty="0">
                <a:latin typeface="Bookman Old Style" panose="02050604050505020204" pitchFamily="18" charset="0"/>
              </a:rPr>
              <a:t>.</a:t>
            </a:r>
            <a:endParaRPr lang="" sz="1400" dirty="0">
              <a:latin typeface="Bookman Old Style" panose="020506040505050202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3284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975">
        <p14:prism isInverted="1"/>
      </p:transition>
    </mc:Choice>
    <mc:Fallback xmlns="">
      <p:transition spd="slow" advTm="99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653136"/>
            <a:ext cx="7543800" cy="1080120"/>
          </a:xfrm>
        </p:spPr>
        <p:txBody>
          <a:bodyPr/>
          <a:lstStyle/>
          <a:p>
            <a:pPr algn="ctr"/>
            <a:r>
              <a:rPr lang="ru-RU" sz="1400" dirty="0" err="1" smtClean="0">
                <a:latin typeface="Bookman Old Style" panose="02050604050505020204" pitchFamily="18" charset="0"/>
              </a:rPr>
              <a:t>Ім’я</a:t>
            </a:r>
            <a:r>
              <a:rPr lang="ru-RU" sz="1400" dirty="0" smtClean="0">
                <a:latin typeface="Bookman Old Style" panose="02050604050505020204" pitchFamily="18" charset="0"/>
              </a:rPr>
              <a:t> </a:t>
            </a:r>
            <a:r>
              <a:rPr lang="ru-RU" sz="1400" dirty="0">
                <a:latin typeface="Bookman Old Style" panose="02050604050505020204" pitchFamily="18" charset="0"/>
              </a:rPr>
              <a:t>І.П. </a:t>
            </a:r>
            <a:r>
              <a:rPr lang="ru-RU" sz="1400" dirty="0" err="1">
                <a:latin typeface="Bookman Old Style" panose="02050604050505020204" pitchFamily="18" charset="0"/>
              </a:rPr>
              <a:t>Котляревського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присвоєно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Харківській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консерваторії</a:t>
            </a:r>
            <a:r>
              <a:rPr lang="ru-RU" sz="1400" dirty="0">
                <a:latin typeface="Bookman Old Style" panose="02050604050505020204" pitchFamily="18" charset="0"/>
              </a:rPr>
              <a:t> (</a:t>
            </a:r>
            <a:r>
              <a:rPr lang="ru-RU" sz="1400" dirty="0" err="1">
                <a:latin typeface="Bookman Old Style" panose="02050604050505020204" pitchFamily="18" charset="0"/>
              </a:rPr>
              <a:t>нині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Харківський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н</a:t>
            </a:r>
            <a:r>
              <a:rPr lang="ru-RU" sz="1400" dirty="0" err="1" smtClean="0">
                <a:latin typeface="Bookman Old Style" panose="02050604050505020204" pitchFamily="18" charset="0"/>
              </a:rPr>
              <a:t>аціональний</a:t>
            </a:r>
            <a:r>
              <a:rPr lang="ru-RU" sz="1400" dirty="0" smtClean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у</a:t>
            </a:r>
            <a:r>
              <a:rPr lang="ru-RU" sz="1400" dirty="0" err="1" smtClean="0">
                <a:latin typeface="Bookman Old Style" panose="02050604050505020204" pitchFamily="18" charset="0"/>
              </a:rPr>
              <a:t>ніверситет</a:t>
            </a:r>
            <a:r>
              <a:rPr lang="ru-RU" sz="1400" dirty="0" smtClean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мистецтв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ru-RU" sz="1400" dirty="0" err="1">
                <a:latin typeface="Bookman Old Style" panose="02050604050505020204" pitchFamily="18" charset="0"/>
              </a:rPr>
              <a:t>ім</a:t>
            </a:r>
            <a:r>
              <a:rPr lang="ru-RU" sz="1400" dirty="0">
                <a:latin typeface="Bookman Old Style" panose="02050604050505020204" pitchFamily="18" charset="0"/>
              </a:rPr>
              <a:t>. І.П. </a:t>
            </a:r>
            <a:r>
              <a:rPr lang="ru-RU" sz="1400" dirty="0" err="1">
                <a:latin typeface="Bookman Old Style" panose="02050604050505020204" pitchFamily="18" charset="0"/>
              </a:rPr>
              <a:t>Котляревського</a:t>
            </a:r>
            <a:r>
              <a:rPr lang="ru-RU" sz="1400" dirty="0">
                <a:latin typeface="Bookman Old Style" panose="02050604050505020204" pitchFamily="18" charset="0"/>
              </a:rPr>
              <a:t>). </a:t>
            </a:r>
            <a:endParaRPr lang="" sz="1400" dirty="0">
              <a:latin typeface="Bookman Old Style" panose="020506040505050202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4025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9144000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4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791">
        <p14:prism isInverted="1"/>
      </p:transition>
    </mc:Choice>
    <mc:Fallback xmlns="">
      <p:transition spd="slow" advTm="87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1990 </a:t>
            </a:r>
            <a:r>
              <a:rPr lang="ru-RU" sz="1400" dirty="0" err="1"/>
              <a:t>встановлено</a:t>
            </a:r>
            <a:r>
              <a:rPr lang="ru-RU" sz="1400" dirty="0"/>
              <a:t> </a:t>
            </a:r>
            <a:r>
              <a:rPr lang="ru-RU" sz="1400" dirty="0" err="1"/>
              <a:t>премію</a:t>
            </a:r>
            <a:r>
              <a:rPr lang="ru-RU" sz="1400" dirty="0"/>
              <a:t> </a:t>
            </a:r>
            <a:r>
              <a:rPr lang="ru-RU" sz="1400" dirty="0" err="1"/>
              <a:t>імені</a:t>
            </a:r>
            <a:r>
              <a:rPr lang="ru-RU" sz="1400" dirty="0"/>
              <a:t> </a:t>
            </a:r>
            <a:r>
              <a:rPr lang="ru-RU" sz="1400" dirty="0" err="1" smtClean="0"/>
              <a:t>І.Котляревського</a:t>
            </a:r>
            <a:r>
              <a:rPr lang="ru-RU" sz="1400" dirty="0" smtClean="0"/>
              <a:t> </a:t>
            </a:r>
            <a:r>
              <a:rPr lang="ru-RU" sz="1400" dirty="0"/>
              <a:t>у </a:t>
            </a:r>
            <a:r>
              <a:rPr lang="ru-RU" sz="1400" dirty="0" err="1"/>
              <a:t>галузі</a:t>
            </a:r>
            <a:r>
              <a:rPr lang="ru-RU" sz="1400" dirty="0"/>
              <a:t> </a:t>
            </a:r>
            <a:r>
              <a:rPr lang="ru-RU" sz="1400" dirty="0" err="1"/>
              <a:t>драматургії</a:t>
            </a:r>
            <a:r>
              <a:rPr lang="ru-RU" sz="1400" dirty="0"/>
              <a:t> й театрального </a:t>
            </a:r>
            <a:r>
              <a:rPr lang="ru-RU" sz="1400" dirty="0" err="1" smtClean="0"/>
              <a:t>мистецтва</a:t>
            </a:r>
            <a:r>
              <a:rPr lang="ru-RU" sz="14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60341" y="1137629"/>
            <a:ext cx="56393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</a:t>
            </a:r>
          </a:p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Вкраїнським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словом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розпочав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виглядав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жарт не раз,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завдаток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огник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засвічений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згас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розігрівсь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зігрівати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(І. Франко)</a:t>
            </a:r>
          </a:p>
        </p:txBody>
      </p:sp>
      <p:pic>
        <p:nvPicPr>
          <p:cNvPr id="307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0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46">
        <p14:prism isInverted="1"/>
      </p:transition>
    </mc:Choice>
    <mc:Fallback xmlns="">
      <p:transition spd="slow" advTm="100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5976664"/>
          </a:xfrm>
        </p:spPr>
        <p:txBody>
          <a:bodyPr>
            <a:normAutofit fontScale="40000" lnSpcReduction="20000"/>
          </a:bodyPr>
          <a:lstStyle/>
          <a:p>
            <a:pPr marL="18288" indent="0" algn="ctr">
              <a:buNone/>
            </a:pPr>
            <a:r>
              <a:rPr lang="uk-UA" sz="4000" dirty="0" smtClean="0"/>
              <a:t>Список використаних джерел</a:t>
            </a:r>
          </a:p>
          <a:p>
            <a:pPr marL="18288" indent="0" algn="ctr">
              <a:buNone/>
            </a:pPr>
            <a:endParaRPr lang="uk-UA" sz="1200" dirty="0"/>
          </a:p>
          <a:p>
            <a:pPr marL="18288" indent="0">
              <a:buNone/>
            </a:pPr>
            <a:endParaRPr lang="uk-UA" sz="1200" dirty="0" smtClean="0"/>
          </a:p>
          <a:p>
            <a:pPr marL="18288" indent="0">
              <a:buNone/>
            </a:pPr>
            <a:endParaRPr lang="en-US" sz="1200" dirty="0" smtClean="0"/>
          </a:p>
          <a:p>
            <a:pPr marL="18288" indent="0">
              <a:buNone/>
            </a:pPr>
            <a:r>
              <a:rPr lang="uk-UA" sz="3500" dirty="0" smtClean="0"/>
              <a:t>1. Енеїда на </a:t>
            </a:r>
            <a:r>
              <a:rPr lang="uk-UA" sz="3500" dirty="0" err="1" smtClean="0"/>
              <a:t>малороссійскій</a:t>
            </a:r>
            <a:r>
              <a:rPr lang="uk-UA" sz="3500" dirty="0" smtClean="0"/>
              <a:t> </a:t>
            </a:r>
            <a:r>
              <a:rPr lang="uk-UA" sz="3500" dirty="0" err="1" smtClean="0"/>
              <a:t>языкъ</a:t>
            </a:r>
            <a:r>
              <a:rPr lang="uk-UA" sz="3500" dirty="0" smtClean="0"/>
              <a:t> </a:t>
            </a:r>
            <a:r>
              <a:rPr lang="uk-UA" sz="3500" dirty="0" err="1" smtClean="0"/>
              <a:t>перелицованная</a:t>
            </a:r>
            <a:r>
              <a:rPr lang="uk-UA" sz="3500" dirty="0" smtClean="0"/>
              <a:t> И. </a:t>
            </a:r>
            <a:r>
              <a:rPr lang="uk-UA" sz="3500" dirty="0" err="1" smtClean="0"/>
              <a:t>Котляревскимъ</a:t>
            </a:r>
            <a:r>
              <a:rPr lang="uk-UA" sz="3500" dirty="0" smtClean="0"/>
              <a:t>. С.-</a:t>
            </a:r>
            <a:r>
              <a:rPr lang="uk-UA" sz="3500" dirty="0" err="1" smtClean="0"/>
              <a:t>Петербургъ</a:t>
            </a:r>
            <a:r>
              <a:rPr lang="uk-UA" sz="3500" dirty="0" smtClean="0"/>
              <a:t>: </a:t>
            </a:r>
            <a:r>
              <a:rPr lang="uk-UA" sz="3500" dirty="0" err="1" smtClean="0"/>
              <a:t>Изд</a:t>
            </a:r>
            <a:r>
              <a:rPr lang="uk-UA" sz="3500" dirty="0" smtClean="0"/>
              <a:t>. А.С. </a:t>
            </a:r>
            <a:r>
              <a:rPr lang="uk-UA" sz="3500" dirty="0" err="1" smtClean="0"/>
              <a:t>Суворина</a:t>
            </a:r>
            <a:r>
              <a:rPr lang="uk-UA" sz="3500" dirty="0" smtClean="0"/>
              <a:t>, </a:t>
            </a:r>
            <a:r>
              <a:rPr lang="en-US" sz="3500" dirty="0" smtClean="0"/>
              <a:t>[</a:t>
            </a:r>
            <a:r>
              <a:rPr lang="uk-UA" sz="3500" dirty="0" smtClean="0"/>
              <a:t>1889</a:t>
            </a:r>
            <a:r>
              <a:rPr lang="en-US" sz="3500" dirty="0" smtClean="0"/>
              <a:t>].</a:t>
            </a:r>
            <a:r>
              <a:rPr lang="uk-UA" sz="3500" dirty="0" smtClean="0"/>
              <a:t> 284 с..</a:t>
            </a:r>
            <a:endParaRPr lang="uk-UA" sz="3500" dirty="0"/>
          </a:p>
          <a:p>
            <a:pPr marL="18288" indent="0">
              <a:buNone/>
            </a:pPr>
            <a:r>
              <a:rPr lang="uk-UA" sz="3500" dirty="0" smtClean="0"/>
              <a:t>2. Іван Котляревський: біографія. </a:t>
            </a:r>
            <a:r>
              <a:rPr lang="en-US" sz="3500" dirty="0" smtClean="0"/>
              <a:t>URL</a:t>
            </a:r>
            <a:r>
              <a:rPr lang="uk-UA" sz="3500" dirty="0" smtClean="0"/>
              <a:t>: </a:t>
            </a:r>
            <a:r>
              <a:rPr lang="en-US" sz="3500" dirty="0" smtClean="0">
                <a:hlinkClick r:id="rId2"/>
              </a:rPr>
              <a:t>https</a:t>
            </a:r>
            <a:r>
              <a:rPr lang="en-US" sz="3500" dirty="0">
                <a:hlinkClick r:id="rId2"/>
              </a:rPr>
              <a:t>://</a:t>
            </a:r>
            <a:r>
              <a:rPr lang="en-US" sz="3500" dirty="0" smtClean="0">
                <a:hlinkClick r:id="rId2"/>
              </a:rPr>
              <a:t>www.pisni.org.ua/persons/152.html</a:t>
            </a:r>
            <a:r>
              <a:rPr lang="uk-UA" sz="3500" dirty="0" smtClean="0"/>
              <a:t> (дата звернення 18.09.2019).</a:t>
            </a:r>
          </a:p>
          <a:p>
            <a:pPr marL="18288" indent="0">
              <a:buNone/>
            </a:pPr>
            <a:r>
              <a:rPr lang="uk-UA" sz="3500" dirty="0" smtClean="0"/>
              <a:t>3. Іван </a:t>
            </a:r>
            <a:r>
              <a:rPr lang="uk-UA" sz="3500" dirty="0" err="1" smtClean="0"/>
              <a:t>Пеирович</a:t>
            </a:r>
            <a:r>
              <a:rPr lang="uk-UA" sz="3500" dirty="0" smtClean="0"/>
              <a:t> Котляревський. Київ: Мистецтво, 1969. 31 с..</a:t>
            </a:r>
          </a:p>
          <a:p>
            <a:pPr marL="18288" indent="0">
              <a:buNone/>
            </a:pPr>
            <a:r>
              <a:rPr lang="ru-RU" sz="3500" dirty="0"/>
              <a:t>4</a:t>
            </a:r>
            <a:r>
              <a:rPr lang="ru-RU" sz="3500" dirty="0" smtClean="0"/>
              <a:t>. </a:t>
            </a:r>
            <a:r>
              <a:rPr lang="ru-RU" sz="3500" dirty="0" err="1" smtClean="0"/>
              <a:t>Іван</a:t>
            </a:r>
            <a:r>
              <a:rPr lang="ru-RU" sz="3500" dirty="0" smtClean="0"/>
              <a:t> </a:t>
            </a:r>
            <a:r>
              <a:rPr lang="ru-RU" sz="3500" dirty="0"/>
              <a:t>Петрович </a:t>
            </a:r>
            <a:r>
              <a:rPr lang="ru-RU" sz="3500" dirty="0" err="1"/>
              <a:t>Котляревський</a:t>
            </a:r>
            <a:r>
              <a:rPr lang="ru-RU" sz="3500" dirty="0"/>
              <a:t>. </a:t>
            </a:r>
            <a:r>
              <a:rPr lang="ru-RU" sz="3500" dirty="0" err="1"/>
              <a:t>Життя</a:t>
            </a:r>
            <a:r>
              <a:rPr lang="ru-RU" sz="3500" dirty="0"/>
              <a:t> і </a:t>
            </a:r>
            <a:r>
              <a:rPr lang="ru-RU" sz="3500" dirty="0" err="1"/>
              <a:t>творчість</a:t>
            </a:r>
            <a:r>
              <a:rPr lang="ru-RU" sz="3500" dirty="0"/>
              <a:t> в </a:t>
            </a:r>
            <a:r>
              <a:rPr lang="ru-RU" sz="3500" dirty="0" err="1"/>
              <a:t>ілюстраціях</a:t>
            </a:r>
            <a:r>
              <a:rPr lang="ru-RU" sz="3500" dirty="0"/>
              <a:t> і до</a:t>
            </a:r>
          </a:p>
          <a:p>
            <a:pPr marL="18288" indent="0">
              <a:buNone/>
            </a:pPr>
            <a:r>
              <a:rPr lang="ru-RU" sz="3500" dirty="0" err="1"/>
              <a:t>кументах</a:t>
            </a:r>
            <a:r>
              <a:rPr lang="ru-RU" sz="3500" dirty="0"/>
              <a:t>. </a:t>
            </a:r>
            <a:r>
              <a:rPr lang="ru-RU" sz="3500" dirty="0" err="1"/>
              <a:t>Київ</a:t>
            </a:r>
            <a:r>
              <a:rPr lang="ru-RU" sz="3500" dirty="0"/>
              <a:t>: Рад. Школа, 1961. 193 с</a:t>
            </a:r>
            <a:r>
              <a:rPr lang="ru-RU" sz="3500" dirty="0" smtClean="0"/>
              <a:t>.. </a:t>
            </a:r>
            <a:endParaRPr lang="ru-RU" sz="3500" dirty="0"/>
          </a:p>
          <a:p>
            <a:pPr marL="18288" indent="0">
              <a:buNone/>
            </a:pPr>
            <a:r>
              <a:rPr lang="ru-RU" sz="3500" dirty="0" smtClean="0"/>
              <a:t>5. </a:t>
            </a:r>
            <a:r>
              <a:rPr lang="ru-RU" sz="3500" dirty="0" err="1" smtClean="0"/>
              <a:t>Історія</a:t>
            </a:r>
            <a:r>
              <a:rPr lang="ru-RU" sz="3500" dirty="0" smtClean="0"/>
              <a:t> </a:t>
            </a:r>
            <a:r>
              <a:rPr lang="ru-RU" sz="3500" dirty="0" err="1"/>
              <a:t>відкриття</a:t>
            </a:r>
            <a:r>
              <a:rPr lang="ru-RU" sz="3500" dirty="0"/>
              <a:t> </a:t>
            </a:r>
            <a:r>
              <a:rPr lang="ru-RU" sz="3500" dirty="0" err="1"/>
              <a:t>пам’ятника</a:t>
            </a:r>
            <a:r>
              <a:rPr lang="ru-RU" sz="3500" dirty="0"/>
              <a:t> автору «</a:t>
            </a:r>
            <a:r>
              <a:rPr lang="ru-RU" sz="3500" dirty="0" err="1"/>
              <a:t>Енеїди</a:t>
            </a:r>
            <a:r>
              <a:rPr lang="ru-RU" sz="3500" dirty="0"/>
              <a:t>» </a:t>
            </a:r>
            <a:r>
              <a:rPr lang="ru-RU" sz="3500" dirty="0" err="1"/>
              <a:t>Івану</a:t>
            </a:r>
            <a:r>
              <a:rPr lang="ru-RU" sz="3500" dirty="0"/>
              <a:t> </a:t>
            </a:r>
            <a:r>
              <a:rPr lang="ru-RU" sz="3500" dirty="0" err="1" smtClean="0"/>
              <a:t>Котляревському</a:t>
            </a:r>
            <a:r>
              <a:rPr lang="ru-RU" sz="3500" dirty="0" smtClean="0"/>
              <a:t>. </a:t>
            </a:r>
            <a:r>
              <a:rPr lang="en-US" sz="3500" dirty="0" smtClean="0">
                <a:hlinkClick r:id="rId3"/>
              </a:rPr>
              <a:t>URL</a:t>
            </a:r>
            <a:r>
              <a:rPr lang="uk-UA" sz="3500" dirty="0" smtClean="0">
                <a:hlinkClick r:id="rId3"/>
              </a:rPr>
              <a:t>:</a:t>
            </a:r>
            <a:r>
              <a:rPr lang="en-US" sz="3500" dirty="0">
                <a:hlinkClick r:id="rId3"/>
              </a:rPr>
              <a:t>http://</a:t>
            </a:r>
            <a:r>
              <a:rPr lang="en-US" sz="3500" dirty="0" smtClean="0">
                <a:hlinkClick r:id="rId3"/>
              </a:rPr>
              <a:t>www.gazeta-ptk.org.ua/archives/2483</a:t>
            </a:r>
            <a:r>
              <a:rPr lang="uk-UA" sz="3500" dirty="0" smtClean="0"/>
              <a:t> (дата звернення 16.09.2019).</a:t>
            </a:r>
            <a:endParaRPr lang="uk-UA" sz="3500" dirty="0"/>
          </a:p>
          <a:p>
            <a:pPr marL="18288" indent="0">
              <a:buNone/>
            </a:pPr>
            <a:r>
              <a:rPr lang="uk-UA" sz="3500" dirty="0" smtClean="0"/>
              <a:t>6. Котляревський І. Енеїда. Київ: Видавниче тов. «Час», 1926. 239 с.. </a:t>
            </a:r>
            <a:endParaRPr lang="en-US" sz="3500" dirty="0"/>
          </a:p>
          <a:p>
            <a:pPr marL="18288" indent="0">
              <a:buNone/>
            </a:pPr>
            <a:r>
              <a:rPr lang="ru-RU" sz="3500" dirty="0" err="1" smtClean="0"/>
              <a:t>Іван</a:t>
            </a:r>
            <a:r>
              <a:rPr lang="ru-RU" sz="3500" dirty="0" smtClean="0"/>
              <a:t> </a:t>
            </a:r>
            <a:r>
              <a:rPr lang="ru-RU" sz="3500" dirty="0" err="1"/>
              <a:t>Котляревський</a:t>
            </a:r>
            <a:r>
              <a:rPr lang="ru-RU" sz="3500" dirty="0"/>
              <a:t> у документах, </a:t>
            </a:r>
            <a:r>
              <a:rPr lang="ru-RU" sz="3500" dirty="0" err="1"/>
              <a:t>спогадах</a:t>
            </a:r>
            <a:r>
              <a:rPr lang="ru-RU" sz="3500" dirty="0"/>
              <a:t>, </a:t>
            </a:r>
            <a:r>
              <a:rPr lang="ru-RU" sz="3500" dirty="0" err="1"/>
              <a:t>дослідженнях</a:t>
            </a:r>
            <a:r>
              <a:rPr lang="ru-RU" sz="3500" dirty="0"/>
              <a:t>. </a:t>
            </a:r>
            <a:r>
              <a:rPr lang="ru-RU" sz="3500" dirty="0" err="1"/>
              <a:t>Київ</a:t>
            </a:r>
            <a:r>
              <a:rPr lang="ru-RU" sz="3500" dirty="0"/>
              <a:t>: </a:t>
            </a:r>
            <a:r>
              <a:rPr lang="ru-RU" sz="3500" dirty="0" err="1"/>
              <a:t>Дніпро</a:t>
            </a:r>
            <a:r>
              <a:rPr lang="ru-RU" sz="3500" dirty="0"/>
              <a:t>, 1969. 631 с</a:t>
            </a:r>
            <a:r>
              <a:rPr lang="ru-RU" sz="3500" dirty="0" smtClean="0"/>
              <a:t>.</a:t>
            </a:r>
            <a:endParaRPr lang="uk-UA" sz="3500" dirty="0"/>
          </a:p>
          <a:p>
            <a:pPr marL="18288" indent="0">
              <a:buNone/>
            </a:pPr>
            <a:r>
              <a:rPr lang="uk-UA" sz="3500" dirty="0" smtClean="0"/>
              <a:t>7. Котляревський І..П. Наталка Полтавка. Оперне видовище на 3 дії. Текст І. Котляревського. Музика М. Лисенка і В. </a:t>
            </a:r>
            <a:r>
              <a:rPr lang="uk-UA" sz="3500" dirty="0" err="1" smtClean="0"/>
              <a:t>Йориша</a:t>
            </a:r>
            <a:r>
              <a:rPr lang="uk-UA" sz="3500" dirty="0" smtClean="0"/>
              <a:t>…Сценарій В. </a:t>
            </a:r>
            <a:r>
              <a:rPr lang="uk-UA" sz="3500" dirty="0" err="1" smtClean="0"/>
              <a:t>Манзія</a:t>
            </a:r>
            <a:r>
              <a:rPr lang="uk-UA" sz="3500" dirty="0" smtClean="0"/>
              <a:t>…Обробка тексту М. Рильського. </a:t>
            </a:r>
            <a:r>
              <a:rPr lang="en-US" sz="3500" dirty="0" smtClean="0"/>
              <a:t>[</a:t>
            </a:r>
            <a:r>
              <a:rPr lang="uk-UA" sz="3500" dirty="0" smtClean="0"/>
              <a:t>Київ</a:t>
            </a:r>
            <a:r>
              <a:rPr lang="en-US" sz="3500" dirty="0" smtClean="0"/>
              <a:t>]}</a:t>
            </a:r>
            <a:r>
              <a:rPr lang="uk-UA" sz="3500" dirty="0" smtClean="0"/>
              <a:t>, -</a:t>
            </a:r>
            <a:r>
              <a:rPr lang="en-US" sz="3500" dirty="0" smtClean="0"/>
              <a:t> </a:t>
            </a:r>
            <a:r>
              <a:rPr lang="uk-UA" sz="3500" dirty="0" smtClean="0"/>
              <a:t> </a:t>
            </a:r>
            <a:r>
              <a:rPr lang="en-US" sz="3500" dirty="0" smtClean="0"/>
              <a:t>[</a:t>
            </a:r>
            <a:r>
              <a:rPr lang="uk-UA" sz="3500" dirty="0" smtClean="0"/>
              <a:t>Харків</a:t>
            </a:r>
            <a:r>
              <a:rPr lang="en-US" sz="3500" dirty="0" smtClean="0"/>
              <a:t>]</a:t>
            </a:r>
            <a:r>
              <a:rPr lang="uk-UA" sz="3500" dirty="0" smtClean="0"/>
              <a:t>: Мистецтво, </a:t>
            </a:r>
            <a:r>
              <a:rPr lang="en-US" sz="3500" dirty="0" smtClean="0"/>
              <a:t>[</a:t>
            </a:r>
            <a:r>
              <a:rPr lang="uk-UA" sz="3500" dirty="0" smtClean="0"/>
              <a:t>1936</a:t>
            </a:r>
            <a:r>
              <a:rPr lang="en-US" sz="3500" dirty="0" smtClean="0"/>
              <a:t>]</a:t>
            </a:r>
            <a:r>
              <a:rPr lang="uk-UA" sz="3500" dirty="0" smtClean="0"/>
              <a:t>. 52 с..</a:t>
            </a:r>
          </a:p>
          <a:p>
            <a:pPr marL="18288" indent="0">
              <a:buNone/>
            </a:pPr>
            <a:r>
              <a:rPr lang="uk-UA" sz="3500" dirty="0" smtClean="0"/>
              <a:t>8. Котляревський І.П. Окремі ролі до української опери «Наталка Полтавка» Івана Котляревського. Полтава: Друкарня Спілки Споживчих Товариств, 1918. 100 с..</a:t>
            </a:r>
            <a:endParaRPr lang="uk-UA" sz="3500" dirty="0"/>
          </a:p>
          <a:p>
            <a:pPr marL="18288" indent="0">
              <a:buNone/>
            </a:pPr>
            <a:r>
              <a:rPr lang="uk-UA" sz="3500" dirty="0" smtClean="0"/>
              <a:t>9. Педагогічний репертуар вокаліста. Романси та обробки народних пісень українських композиторів-класиків. Київ: Мистецтво, 1966. 50 с..</a:t>
            </a:r>
            <a:endParaRPr lang="uk-UA" sz="3500" dirty="0"/>
          </a:p>
          <a:p>
            <a:pPr marL="18288" indent="0">
              <a:buNone/>
            </a:pPr>
            <a:r>
              <a:rPr lang="uk-UA" sz="3500" dirty="0" smtClean="0"/>
              <a:t>10. Пісенний віно: </a:t>
            </a:r>
            <a:r>
              <a:rPr lang="uk-UA" sz="3500" dirty="0"/>
              <a:t>у</a:t>
            </a:r>
            <a:r>
              <a:rPr lang="uk-UA" sz="3500" dirty="0" smtClean="0"/>
              <a:t>країнські народні пісні / упор. А.Я. Михалко. Київ: Вид. Криниця, 2007. 400 с. </a:t>
            </a:r>
            <a:endParaRPr lang="uk-UA" sz="3500" dirty="0"/>
          </a:p>
          <a:p>
            <a:pPr marL="18288" indent="0">
              <a:buNone/>
            </a:pPr>
            <a:r>
              <a:rPr lang="uk-UA" sz="3500" dirty="0" smtClean="0"/>
              <a:t>11. Українські народні пісні. Київ: Мистецтво, 1951. 558 с.</a:t>
            </a:r>
            <a:endParaRPr lang="uk-UA" sz="3500" dirty="0"/>
          </a:p>
          <a:p>
            <a:pPr marL="18288" indent="0">
              <a:buNone/>
            </a:pPr>
            <a:r>
              <a:rPr lang="uk-UA" sz="3500" dirty="0" smtClean="0"/>
              <a:t>12. Українські народні </a:t>
            </a:r>
            <a:r>
              <a:rPr lang="uk-UA" sz="3500" dirty="0" err="1" smtClean="0"/>
              <a:t>пісмні</a:t>
            </a:r>
            <a:r>
              <a:rPr lang="uk-UA" sz="3500" dirty="0" smtClean="0"/>
              <a:t> з </a:t>
            </a:r>
            <a:r>
              <a:rPr lang="uk-UA" sz="3500" dirty="0" err="1" smtClean="0"/>
              <a:t>ноьтами</a:t>
            </a:r>
            <a:r>
              <a:rPr lang="uk-UA" sz="3500" dirty="0"/>
              <a:t> </a:t>
            </a:r>
            <a:r>
              <a:rPr lang="uk-UA" sz="3500" dirty="0" smtClean="0"/>
              <a:t>/ упор. Г.І. </a:t>
            </a:r>
            <a:r>
              <a:rPr lang="uk-UA" sz="3500" dirty="0" err="1" smtClean="0"/>
              <a:t>Ганзбург</a:t>
            </a:r>
            <a:r>
              <a:rPr lang="uk-UA" sz="3500" dirty="0" smtClean="0"/>
              <a:t>. Харків: САГА, 2009. 838с.</a:t>
            </a:r>
          </a:p>
          <a:p>
            <a:pPr marL="18288" indent="0">
              <a:buNone/>
            </a:pPr>
            <a:endParaRPr lang="uk-UA" sz="3500" dirty="0"/>
          </a:p>
          <a:p>
            <a:pPr marL="18288" indent="0">
              <a:buNone/>
            </a:pPr>
            <a:endParaRPr lang="uk-UA" sz="3500" dirty="0" smtClean="0">
              <a:solidFill>
                <a:srgbClr val="FF0000"/>
              </a:solidFill>
            </a:endParaRPr>
          </a:p>
          <a:p>
            <a:pPr marL="18288" indent="0">
              <a:buNone/>
            </a:pPr>
            <a:endParaRPr lang="uk-UA" sz="3500" dirty="0"/>
          </a:p>
          <a:p>
            <a:pPr marL="18288" indent="0">
              <a:buNone/>
            </a:pPr>
            <a:endParaRPr lang="uk-UA" sz="3500" dirty="0" smtClean="0"/>
          </a:p>
          <a:p>
            <a:pPr marL="18288" indent="0">
              <a:buNone/>
            </a:pPr>
            <a:endParaRPr lang="uk-UA" sz="1200" dirty="0"/>
          </a:p>
          <a:p>
            <a:pPr marL="18288" indent="0">
              <a:buNone/>
            </a:pPr>
            <a:endParaRPr lang="uk-UA" sz="1200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64096" y="5264403"/>
            <a:ext cx="7543800" cy="1418456"/>
          </a:xfrm>
        </p:spPr>
        <p:txBody>
          <a:bodyPr/>
          <a:lstStyle/>
          <a:p>
            <a:pPr algn="ctr"/>
            <a:r>
              <a:rPr lang="uk-UA" sz="1800" dirty="0" smtClean="0">
                <a:latin typeface="Bahnschrift Light Condensed" panose="020B0502040204020203" pitchFamily="34" charset="0"/>
              </a:rPr>
              <a:t>Бібліотека</a:t>
            </a:r>
            <a:br>
              <a:rPr lang="uk-UA" sz="1800" dirty="0" smtClean="0">
                <a:latin typeface="Bahnschrift Light Condensed" panose="020B0502040204020203" pitchFamily="34" charset="0"/>
              </a:rPr>
            </a:br>
            <a:r>
              <a:rPr lang="uk-UA" sz="1800" dirty="0" smtClean="0">
                <a:latin typeface="Bahnschrift Light Condensed" panose="020B0502040204020203" pitchFamily="34" charset="0"/>
              </a:rPr>
              <a:t>Харківського національного університету мистецтв</a:t>
            </a:r>
            <a:br>
              <a:rPr lang="uk-UA" sz="1800" dirty="0" smtClean="0">
                <a:latin typeface="Bahnschrift Light Condensed" panose="020B0502040204020203" pitchFamily="34" charset="0"/>
              </a:rPr>
            </a:br>
            <a:r>
              <a:rPr lang="uk-UA" sz="2000" dirty="0"/>
              <a:t/>
            </a:r>
            <a:br>
              <a:rPr lang="uk-UA" sz="2000" dirty="0"/>
            </a:br>
            <a:r>
              <a:rPr lang="uk-UA" sz="1200" dirty="0" smtClean="0"/>
              <a:t>Висловлюємо подяку ХНДБ ім. </a:t>
            </a:r>
            <a:r>
              <a:rPr lang="uk-UA" sz="1200" dirty="0" err="1" smtClean="0"/>
              <a:t>В.Г.Короленка</a:t>
            </a:r>
            <a:r>
              <a:rPr lang="uk-UA" sz="1200" dirty="0" smtClean="0"/>
              <a:t> за надані матеріали</a:t>
            </a:r>
            <a:endParaRPr lang="ru-RU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246520"/>
            <a:ext cx="792088" cy="4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231">
        <p14:prism isInverted="1"/>
      </p:transition>
    </mc:Choice>
    <mc:Fallback xmlns="">
      <p:transition spd="slow" advTm="112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78" y="260648"/>
            <a:ext cx="365919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3968" y="1844519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І. </a:t>
            </a:r>
            <a:r>
              <a:rPr lang="ru-RU" dirty="0" err="1">
                <a:solidFill>
                  <a:srgbClr val="FFFF00"/>
                </a:solidFill>
              </a:rPr>
              <a:t>Котляревський</a:t>
            </a:r>
            <a:r>
              <a:rPr lang="ru-RU" dirty="0">
                <a:solidFill>
                  <a:srgbClr val="FFFF00"/>
                </a:solidFill>
              </a:rPr>
              <a:t> — Коперник </a:t>
            </a:r>
            <a:r>
              <a:rPr lang="ru-RU" dirty="0" err="1">
                <a:solidFill>
                  <a:srgbClr val="FFFF00"/>
                </a:solidFill>
              </a:rPr>
              <a:t>українського</a:t>
            </a:r>
            <a:r>
              <a:rPr lang="ru-RU" dirty="0">
                <a:solidFill>
                  <a:srgbClr val="FFFF00"/>
                </a:solidFill>
              </a:rPr>
              <a:t> слова.</a:t>
            </a:r>
          </a:p>
          <a:p>
            <a:r>
              <a:rPr lang="ru-RU" dirty="0">
                <a:solidFill>
                  <a:srgbClr val="FFFF00"/>
                </a:solidFill>
              </a:rPr>
              <a:t>                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М. </a:t>
            </a:r>
            <a:r>
              <a:rPr lang="ru-RU" dirty="0" err="1">
                <a:solidFill>
                  <a:srgbClr val="FFFF00"/>
                </a:solidFill>
              </a:rPr>
              <a:t>Рильський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5"/>
            <a:ext cx="9172093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5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80">
        <p14:prism isInverted="1"/>
      </p:transition>
    </mc:Choice>
    <mc:Fallback xmlns="">
      <p:transition spd="slow" advTm="43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336704" cy="335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522" y="4077072"/>
            <a:ext cx="81109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Петрович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1769року 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канцеляриста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магістрату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Здобувши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1780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вступає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семінарії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єдиного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наполегливо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вивчає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стародавні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поетику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риторику, 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словесність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античну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безперечно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впливало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смаків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9144000" cy="8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0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410">
        <p14:prism isInverted="1"/>
      </p:transition>
    </mc:Choice>
    <mc:Fallback xmlns="">
      <p:transition spd="slow" advTm="14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567" y="1268760"/>
            <a:ext cx="5688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юнацькі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роки,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захопившись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віршуванням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будь-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добирати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дотепні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вдалі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рими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семінаристи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прозвали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рифмачем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семінарії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І.П.Котляревський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писав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вірші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малоросійською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альманаху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муха»,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називали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сатиричним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журналом.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закінчивши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семінарії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1789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вступає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службу до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Новоросійської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канцелярії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з 1793 року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вчителює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поміщіцьких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родинах 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Полтавщині</a:t>
            </a:r>
            <a:r>
              <a:rPr lang="ru-RU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8311" y="4094717"/>
            <a:ext cx="8618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переодягнений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селянське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вбрання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раз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пильно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прислухався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записував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вивчав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характер, обряди,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вірування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перекази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роки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вчителювання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поміщицьких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маєтках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над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поемою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Енеїда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ÐÐ°ÑÑÐ¸Ð½ÐºÐ¸ Ð¿Ð¾ Ð·Ð°Ð¿ÑÐ¾ÑÑ ÐºÐ½Ð¸Ð³Ð° Ð¸ Ð¿ÐµÑÐ¾ ÑÐ¸ÑÑÐ½Ð¾Ð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ÐÐ°ÑÑÐ¸Ð½ÐºÐ¸ Ð¿Ð¾ Ð·Ð°Ð¿ÑÐ¾ÑÑ ÐºÐ½Ð¸Ð³Ð° Ð¸ Ð¿ÐµÑÐ¾ ÑÐ¸ÑÑÐ½Ð¾Ð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10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39843"/>
            <a:ext cx="2832248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140968"/>
            <a:ext cx="326960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 err="1"/>
              <a:t>Будинок</a:t>
            </a:r>
            <a:r>
              <a:rPr lang="ru-RU" sz="1100" i="1" dirty="0"/>
              <a:t> </a:t>
            </a:r>
            <a:r>
              <a:rPr lang="ru-RU" sz="1100" i="1" dirty="0" err="1"/>
              <a:t>Полтавської</a:t>
            </a:r>
            <a:r>
              <a:rPr lang="ru-RU" sz="1100" i="1" dirty="0"/>
              <a:t> </a:t>
            </a:r>
            <a:r>
              <a:rPr lang="ru-RU" sz="1100" i="1" dirty="0" err="1"/>
              <a:t>духовної</a:t>
            </a:r>
            <a:r>
              <a:rPr lang="ru-RU" sz="1100" i="1" dirty="0"/>
              <a:t> </a:t>
            </a:r>
            <a:r>
              <a:rPr lang="ru-RU" sz="1100" i="1" dirty="0" err="1"/>
              <a:t>семінарії</a:t>
            </a:r>
            <a:r>
              <a:rPr lang="ru-RU" sz="1100" i="1" dirty="0"/>
              <a:t> на початку 20 ст.</a:t>
            </a:r>
          </a:p>
        </p:txBody>
      </p:sp>
    </p:spTree>
    <p:extLst>
      <p:ext uri="{BB962C8B-B14F-4D97-AF65-F5344CB8AC3E}">
        <p14:creationId xmlns:p14="http://schemas.microsoft.com/office/powerpoint/2010/main" val="30583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239">
        <p14:prism isInverted="1"/>
      </p:transition>
    </mc:Choice>
    <mc:Fallback xmlns="">
      <p:transition spd="slow" advTm="132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41168"/>
            <a:ext cx="4427984" cy="914400"/>
          </a:xfrm>
        </p:spPr>
        <p:txBody>
          <a:bodyPr/>
          <a:lstStyle/>
          <a:p>
            <a:pPr algn="ctr"/>
            <a:r>
              <a:rPr lang="ru-RU" sz="1200" i="1" dirty="0" smtClean="0"/>
              <a:t>       </a:t>
            </a:r>
            <a:r>
              <a:rPr lang="ru-RU" sz="1400" b="1" i="1" dirty="0" smtClean="0"/>
              <a:t>Перше </a:t>
            </a:r>
            <a:r>
              <a:rPr lang="ru-RU" sz="1400" b="1" i="1" dirty="0" err="1"/>
              <a:t>видання</a:t>
            </a:r>
            <a:r>
              <a:rPr lang="ru-RU" sz="1400" b="1" i="1" dirty="0"/>
              <a:t> «</a:t>
            </a:r>
            <a:r>
              <a:rPr lang="ru-RU" sz="1400" b="1" i="1" dirty="0" err="1"/>
              <a:t>Енеїди</a:t>
            </a:r>
            <a:r>
              <a:rPr lang="ru-RU" sz="1400" b="1" i="1" dirty="0"/>
              <a:t>, 1798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923928" y="188640"/>
            <a:ext cx="5040560" cy="5832648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1400" dirty="0" smtClean="0">
                <a:latin typeface="Bookman Old Style" panose="02050604050505020204" pitchFamily="18" charset="0"/>
              </a:rPr>
              <a:t>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1796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1808р.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І.П.Котляревський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російсько-турецькій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відвагу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хоробрість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</a:t>
            </a:r>
            <a:r>
              <a:rPr lang="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вана Петровича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відзначено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нагородами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288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 algn="ct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нелегких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бойових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буднях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І.Котляревський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продовжує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Енеїдою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наміру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публікувати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поему, вона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поширювалася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читачів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копіях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в 1798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Петербурзі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конотопський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поміщик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Парпура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1808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книговидавець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І.Глазунов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робилися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автора, тому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вийшли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огріхами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могли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задовольнити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3"/>
            <a:ext cx="337883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914400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21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427">
        <p14:prism isInverted="1"/>
      </p:transition>
    </mc:Choice>
    <mc:Fallback xmlns="">
      <p:transition spd="slow" advTm="164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783167" y="3861048"/>
            <a:ext cx="7543800" cy="2232248"/>
          </a:xfrm>
        </p:spPr>
        <p:txBody>
          <a:bodyPr/>
          <a:lstStyle/>
          <a:p>
            <a:pPr algn="ctr"/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вірші можуть викликати сміх, і не лише сміх, але й регіт, я збагнув завдяки українській поезії…Я роздобув у сусідів «Енеїду» Котляревського і почав читати…Відтоді  «Енеїда» так врізалася в мою пам’ять, що я й зараз можу декламувати сотнями рядків з неї – рівно через сімдесят років.</a:t>
            </a:r>
            <a:b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К.І.Чуковський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15"/>
          <p:cNvSpPr>
            <a:spLocks noGrp="1"/>
          </p:cNvSpPr>
          <p:nvPr>
            <p:ph sz="quarter" idx="14"/>
          </p:nvPr>
        </p:nvSpPr>
        <p:spPr>
          <a:xfrm>
            <a:off x="4067944" y="188640"/>
            <a:ext cx="4752528" cy="3600400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Дивна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 – безсмертя Не знаю чим пояснити молодість творчості  Котляревського! Яка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ясність! Така…прозорість…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багато «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Енеїд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і в руській, і в німецькій, і в французькій літературі. І всі померли! А «Енеїда» Котляревського живе, квітне…</a:t>
            </a:r>
          </a:p>
          <a:p>
            <a:pPr marL="18288" indent="0">
              <a:buNone/>
            </a:pPr>
            <a:endPara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" indent="0">
              <a:buNone/>
            </a:pP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Остап Вишня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44000" cy="112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7528" y="656690"/>
            <a:ext cx="3528389" cy="2592289"/>
          </a:xfrm>
        </p:spPr>
      </p:pic>
    </p:spTree>
    <p:extLst>
      <p:ext uri="{BB962C8B-B14F-4D97-AF65-F5344CB8AC3E}">
        <p14:creationId xmlns:p14="http://schemas.microsoft.com/office/powerpoint/2010/main" val="3685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254">
        <p14:prism isInverted="1"/>
      </p:transition>
    </mc:Choice>
    <mc:Fallback xmlns="">
      <p:transition spd="slow" advTm="152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83568" y="5791200"/>
            <a:ext cx="7543800" cy="50766"/>
          </a:xfrm>
        </p:spPr>
        <p:txBody>
          <a:bodyPr/>
          <a:lstStyle/>
          <a:p>
            <a:pPr algn="ctr"/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1966"/>
            <a:ext cx="91440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31236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283968" y="620688"/>
            <a:ext cx="4018784" cy="4752527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1400" dirty="0" err="1"/>
              <a:t>Котляревський</a:t>
            </a:r>
            <a:r>
              <a:rPr lang="ru-RU" sz="1400" dirty="0"/>
              <a:t>, як </a:t>
            </a:r>
            <a:r>
              <a:rPr lang="ru-RU" sz="1400" dirty="0" err="1"/>
              <a:t>щирий</a:t>
            </a:r>
            <a:r>
              <a:rPr lang="ru-RU" sz="1400" dirty="0"/>
              <a:t> </a:t>
            </a:r>
            <a:r>
              <a:rPr lang="ru-RU" sz="1400" dirty="0" err="1"/>
              <a:t>українець</a:t>
            </a:r>
            <a:r>
              <a:rPr lang="ru-RU" sz="1400" dirty="0"/>
              <a:t>, </a:t>
            </a:r>
            <a:r>
              <a:rPr lang="ru-RU" sz="1400" dirty="0" err="1"/>
              <a:t>маючи</a:t>
            </a:r>
            <a:r>
              <a:rPr lang="ru-RU" sz="1400" dirty="0"/>
              <a:t> великий </a:t>
            </a:r>
            <a:r>
              <a:rPr lang="ru-RU" sz="1400" dirty="0" err="1"/>
              <a:t>природжений</a:t>
            </a:r>
            <a:r>
              <a:rPr lang="ru-RU" sz="1400" dirty="0"/>
              <a:t> потяг до народного </a:t>
            </a:r>
            <a:r>
              <a:rPr lang="ru-RU" sz="1400" dirty="0" err="1"/>
              <a:t>гумору</a:t>
            </a:r>
            <a:r>
              <a:rPr lang="ru-RU" sz="1400" dirty="0"/>
              <a:t> й </a:t>
            </a:r>
            <a:r>
              <a:rPr lang="ru-RU" sz="1400" dirty="0" err="1"/>
              <a:t>українського</a:t>
            </a:r>
            <a:r>
              <a:rPr lang="ru-RU" sz="1400" dirty="0"/>
              <a:t> жарту, задумав </a:t>
            </a:r>
            <a:r>
              <a:rPr lang="ru-RU" sz="1400" dirty="0" err="1"/>
              <a:t>обернутись</a:t>
            </a:r>
            <a:r>
              <a:rPr lang="ru-RU" sz="1400" dirty="0"/>
              <a:t> до </a:t>
            </a:r>
            <a:r>
              <a:rPr lang="ru-RU" sz="1400" dirty="0" err="1"/>
              <a:t>народної</a:t>
            </a:r>
            <a:r>
              <a:rPr lang="ru-RU" sz="1400" dirty="0"/>
              <a:t>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мови</a:t>
            </a:r>
            <a:r>
              <a:rPr lang="ru-RU" sz="1400" dirty="0"/>
              <a:t> й народного </a:t>
            </a:r>
            <a:r>
              <a:rPr lang="ru-RU" sz="1400" dirty="0" err="1"/>
              <a:t>життя</a:t>
            </a:r>
            <a:r>
              <a:rPr lang="ru-RU" sz="1400" dirty="0"/>
              <a:t>…написавши </a:t>
            </a:r>
            <a:r>
              <a:rPr lang="ru-RU" sz="1400" dirty="0" err="1"/>
              <a:t>своюпреславну</a:t>
            </a:r>
            <a:r>
              <a:rPr lang="ru-RU" sz="1400" dirty="0"/>
              <a:t> «</a:t>
            </a:r>
            <a:r>
              <a:rPr lang="ru-RU" sz="1400" dirty="0" err="1"/>
              <a:t>Перелицьовану</a:t>
            </a:r>
            <a:r>
              <a:rPr lang="ru-RU" sz="1400" dirty="0"/>
              <a:t> </a:t>
            </a:r>
            <a:r>
              <a:rPr lang="ru-RU" sz="1400" dirty="0" err="1"/>
              <a:t>Енеїду</a:t>
            </a:r>
            <a:r>
              <a:rPr lang="ru-RU" sz="1400" dirty="0"/>
              <a:t>» </a:t>
            </a:r>
            <a:r>
              <a:rPr lang="ru-RU" sz="1400" dirty="0" err="1"/>
              <a:t>українською</a:t>
            </a:r>
            <a:r>
              <a:rPr lang="ru-RU" sz="1400" dirty="0"/>
              <a:t> </a:t>
            </a:r>
            <a:r>
              <a:rPr lang="ru-RU" sz="1400" dirty="0" err="1"/>
              <a:t>мовою</a:t>
            </a:r>
            <a:r>
              <a:rPr lang="ru-RU" sz="1400" dirty="0"/>
              <a:t>, </a:t>
            </a:r>
            <a:r>
              <a:rPr lang="ru-RU" sz="1400" dirty="0" err="1"/>
              <a:t>щоб</a:t>
            </a:r>
            <a:r>
              <a:rPr lang="ru-RU" sz="1400" dirty="0"/>
              <a:t> </a:t>
            </a:r>
            <a:r>
              <a:rPr lang="ru-RU" sz="1400" dirty="0" err="1"/>
              <a:t>виявити</a:t>
            </a:r>
            <a:r>
              <a:rPr lang="ru-RU" sz="1400" dirty="0"/>
              <a:t> й </a:t>
            </a:r>
            <a:r>
              <a:rPr lang="ru-RU" sz="1400" dirty="0" err="1"/>
              <a:t>вичерпати</a:t>
            </a:r>
            <a:r>
              <a:rPr lang="ru-RU" sz="1400" dirty="0"/>
              <a:t> увесь скарб </a:t>
            </a:r>
            <a:r>
              <a:rPr lang="ru-RU" sz="1400" dirty="0" err="1"/>
              <a:t>народної</a:t>
            </a:r>
            <a:r>
              <a:rPr lang="ru-RU" sz="1400" dirty="0"/>
              <a:t> </a:t>
            </a:r>
            <a:r>
              <a:rPr lang="ru-RU" sz="1400" dirty="0" err="1"/>
              <a:t>психіки</a:t>
            </a:r>
            <a:r>
              <a:rPr lang="ru-RU" sz="1400" dirty="0"/>
              <a:t>, </a:t>
            </a:r>
            <a:r>
              <a:rPr lang="ru-RU" sz="1400" dirty="0" err="1"/>
              <a:t>багатої</a:t>
            </a:r>
            <a:r>
              <a:rPr lang="ru-RU" sz="1400" dirty="0"/>
              <a:t> на </a:t>
            </a:r>
            <a:r>
              <a:rPr lang="ru-RU" sz="1400" dirty="0" err="1"/>
              <a:t>жарти</a:t>
            </a:r>
            <a:r>
              <a:rPr lang="ru-RU" sz="1400" dirty="0"/>
              <a:t>, </a:t>
            </a:r>
            <a:r>
              <a:rPr lang="ru-RU" sz="1400" dirty="0" err="1"/>
              <a:t>смішки</a:t>
            </a:r>
            <a:r>
              <a:rPr lang="ru-RU" sz="1400" dirty="0"/>
              <a:t>, штукарства та </a:t>
            </a:r>
            <a:r>
              <a:rPr lang="ru-RU" sz="1400" dirty="0" err="1"/>
              <a:t>загалом</a:t>
            </a:r>
            <a:r>
              <a:rPr lang="ru-RU" sz="1400" dirty="0"/>
              <a:t> на </a:t>
            </a:r>
            <a:r>
              <a:rPr lang="ru-RU" sz="1400" dirty="0" err="1"/>
              <a:t>гумор</a:t>
            </a:r>
            <a:r>
              <a:rPr lang="ru-RU" sz="1400" dirty="0"/>
              <a:t>, </a:t>
            </a:r>
            <a:r>
              <a:rPr lang="ru-RU" sz="1400" dirty="0" err="1"/>
              <a:t>ще</a:t>
            </a:r>
            <a:r>
              <a:rPr lang="ru-RU" sz="1400" dirty="0"/>
              <a:t> часом і </a:t>
            </a:r>
            <a:r>
              <a:rPr lang="ru-RU" sz="1400" dirty="0" err="1"/>
              <a:t>дуже</a:t>
            </a:r>
            <a:r>
              <a:rPr lang="ru-RU" sz="1400" dirty="0"/>
              <a:t> </a:t>
            </a:r>
            <a:r>
              <a:rPr lang="ru-RU" sz="1400" dirty="0" err="1"/>
              <a:t>сатиричний</a:t>
            </a:r>
            <a:r>
              <a:rPr lang="ru-RU" sz="1400" dirty="0"/>
              <a:t>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                                              </a:t>
            </a:r>
            <a:r>
              <a:rPr lang="ru-RU" sz="1400" dirty="0" err="1"/>
              <a:t>І.С.Нечуй-Левицький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921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409">
        <p14:prism isInverted="1"/>
      </p:transition>
    </mc:Choice>
    <mc:Fallback xmlns="">
      <p:transition spd="slow" advTm="144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4000" cy="1008112"/>
          </a:xfrm>
        </p:spPr>
        <p:txBody>
          <a:bodyPr/>
          <a:lstStyle/>
          <a:p>
            <a:endParaRPr lang="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176464" cy="3312368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83133" y="116632"/>
            <a:ext cx="4320480" cy="4680520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початку 1908 року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поет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виходить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відставку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Петербурга,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надіючись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влаштуватись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там на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службу.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1809 року свою поему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1810 року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повертається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наглядачем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бідних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дворян,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приділялася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дусі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гуманізму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справедливості</a:t>
            </a:r>
            <a:endParaRPr lang="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-bezkorovaynaya-pesnya-natalki-opera-natalka-poltav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944">
        <p14:prism isInverted="1"/>
      </p:transition>
    </mc:Choice>
    <mc:Fallback xmlns="">
      <p:transition spd="slow" advTm="139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55418" y="5805264"/>
            <a:ext cx="9143999" cy="1042344"/>
          </a:xfrm>
        </p:spPr>
        <p:txBody>
          <a:bodyPr/>
          <a:lstStyle/>
          <a:p>
            <a:r>
              <a:rPr lang="uk-UA" dirty="0" smtClean="0"/>
              <a:t>К</a:t>
            </a:r>
            <a:endParaRPr lang="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644008" y="0"/>
            <a:ext cx="4406326" cy="5733256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почалася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Вітчизняна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1812 року,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Котляревський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піднесенням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козацького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полку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Хорольському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повіті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288" indent="0" algn="ctr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Повернувшись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продовжує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Енеїдою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 і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віддає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пожвавленню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захоплюється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ідеєю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театру.</a:t>
            </a:r>
          </a:p>
          <a:p>
            <a:pPr algn="just"/>
            <a:endParaRPr lang="" sz="1200" dirty="0">
              <a:latin typeface="Bookman Old Style" panose="020506040505050202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18" y="5805264"/>
            <a:ext cx="9199418" cy="104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53650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7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425">
        <p14:prism isInverted="1"/>
      </p:transition>
    </mc:Choice>
    <mc:Fallback xmlns="">
      <p:transition spd="slow" advTm="114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1055</TotalTime>
  <Words>1305</Words>
  <Application>Microsoft Office PowerPoint</Application>
  <PresentationFormat>Экран (4:3)</PresentationFormat>
  <Paragraphs>67</Paragraphs>
  <Slides>18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Базовая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Перше видання «Енеїди, 1798</vt:lpstr>
      <vt:lpstr>Що вірші можуть викликати сміх, і не лише сміх, але й регіт, я збагнув завдяки українській поезії…Я роздобув у сусідів «Енеїду» Котляревського і почав читати…Відтоді  «Енеїда» так врізалася в мою пам’ять, що я й зараз можу декламувати сотнями рядків з неї – рівно через сімдесят років.                                                   К.І.Чуковський</vt:lpstr>
      <vt:lpstr>Презентация PowerPoint</vt:lpstr>
      <vt:lpstr>Презентация PowerPoint</vt:lpstr>
      <vt:lpstr>К</vt:lpstr>
      <vt:lpstr>За змістом і формоюю вони повністю відповідали жанру європейської комічної опери. Ці твори входили до репертуару всіх українських труп і завжди користувалися великою популярністю.</vt:lpstr>
      <vt:lpstr>Композитори неодноразово зверталися до музичного редагування “Наталки Полтавки”. Свій внесок у цю справу зробили  О. Барцицький (1833), А. Єдличка (1850-і),  О. Маркович (1857), М. Васильєв (1882),  В. Костенко (1935),  В. Йориш (1936). Загальновизначною і класичною вважається редакція   М. Лисенка (1-а ред. 1864, 2-а  1889). </vt:lpstr>
      <vt:lpstr>Коли слухаєш «Наталку Полтавку» в театрі…і спостерігаєш, як приймає її публіка…мимоволі загадаєшся над тим чи   справді пора цю вічно молоду п’єсу здавати в архів. Художня вартість п’єси безумовно вища такої вартості багатьох п’єс новішого репертуару, постаті в п’єсі в характерних своїх рисах живі, які скрізь завжди можна зустрінути на Україні, і впливає п’єса на…маси…надзвичайно сильно розбуджуючи в них добрі, людяні почуття.    С.В.Васильченко                                                                             </vt:lpstr>
      <vt:lpstr>     До 100-річчя першого видання “Енеїди” М.Лисенко створив кантату  “На вічну пам’ять  І. Котляревському”. </vt:lpstr>
      <vt:lpstr>1903р. у зв’язку з відкриттям пам’ятника І.П. Котляревському у Полтаві членами Літературно – артистичного товариства в Києві на чолі з М. Лисенком було організовано концерт. </vt:lpstr>
      <vt:lpstr>1952 року у Полтаві створено  літературно-меморіальний музей І.П. Котляревського.</vt:lpstr>
      <vt:lpstr>Ім’я І.П. Котляревського присвоєно Харківській консерваторії (нині Харківський національний університет мистецтв ім. І.П. Котляревського). </vt:lpstr>
      <vt:lpstr>Презентация PowerPoint</vt:lpstr>
      <vt:lpstr>Бібліотека Харківського національного університету мистецтв  Висловлюємо подяку ХНДБ ім. В.Г.Короленка за надані матеріали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177</cp:revision>
  <dcterms:created xsi:type="dcterms:W3CDTF">2019-09-12T07:57:27Z</dcterms:created>
  <dcterms:modified xsi:type="dcterms:W3CDTF">2019-09-26T12:41:44Z</dcterms:modified>
</cp:coreProperties>
</file>